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pptx" ContentType="application/vnd.openxmlformats-officedocument.presentationml.presentation"/>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1" r:id="rId1"/>
    <p:sldMasterId id="2147483711" r:id="rId2"/>
    <p:sldMasterId id="2147483682" r:id="rId3"/>
  </p:sldMasterIdLst>
  <p:notesMasterIdLst>
    <p:notesMasterId r:id="rId16"/>
  </p:notesMasterIdLst>
  <p:handoutMasterIdLst>
    <p:handoutMasterId r:id="rId17"/>
  </p:handoutMasterIdLst>
  <p:sldIdLst>
    <p:sldId id="278" r:id="rId4"/>
    <p:sldId id="295" r:id="rId5"/>
    <p:sldId id="303" r:id="rId6"/>
    <p:sldId id="305" r:id="rId7"/>
    <p:sldId id="304" r:id="rId8"/>
    <p:sldId id="296" r:id="rId9"/>
    <p:sldId id="297" r:id="rId10"/>
    <p:sldId id="299" r:id="rId11"/>
    <p:sldId id="298" r:id="rId12"/>
    <p:sldId id="300" r:id="rId13"/>
    <p:sldId id="306" r:id="rId14"/>
    <p:sldId id="301" r:id="rId15"/>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 Slide" id="{885F766A-7AEC-455B-BCF9-E8B6C269F7BA}">
          <p14:sldIdLst>
            <p14:sldId id="278"/>
            <p14:sldId id="295"/>
            <p14:sldId id="303"/>
            <p14:sldId id="305"/>
            <p14:sldId id="304"/>
            <p14:sldId id="296"/>
            <p14:sldId id="297"/>
            <p14:sldId id="299"/>
            <p14:sldId id="298"/>
            <p14:sldId id="300"/>
            <p14:sldId id="306"/>
            <p14:sldId id="301"/>
          </p14:sldIdLst>
        </p14:section>
        <p14:section name="Section Dividers" id="{82575F4C-A2F0-4EE9-9AE0-39F65A27CD48}">
          <p14:sldIdLst/>
        </p14:section>
        <p14:section name="Generic Slides" id="{CEC8951E-5280-470D-9367-390EE319EB8C}">
          <p14:sldIdLst/>
        </p14:section>
        <p14:section name="Closing Slide" id="{18BF6BD7-647C-4898-8490-009901F6A820}">
          <p14:sldIdLst/>
        </p14:section>
      </p14:sectionLst>
    </p:ext>
    <p:ext uri="{EFAFB233-063F-42B5-8137-9DF3F51BA10A}">
      <p15:sldGuideLst xmlns:p15="http://schemas.microsoft.com/office/powerpoint/2012/main">
        <p15:guide id="1" orient="horz" pos="2161">
          <p15:clr>
            <a:srgbClr val="A4A3A4"/>
          </p15:clr>
        </p15:guide>
        <p15:guide id="2" orient="horz" pos="4201">
          <p15:clr>
            <a:srgbClr val="A4A3A4"/>
          </p15:clr>
        </p15:guide>
        <p15:guide id="3" orient="horz" pos="119">
          <p15:clr>
            <a:srgbClr val="A4A3A4"/>
          </p15:clr>
        </p15:guide>
        <p15:guide id="4" orient="horz" pos="232">
          <p15:clr>
            <a:srgbClr val="A4A3A4"/>
          </p15:clr>
        </p15:guide>
        <p15:guide id="5" orient="horz" pos="4088">
          <p15:clr>
            <a:srgbClr val="A4A3A4"/>
          </p15:clr>
        </p15:guide>
        <p15:guide id="6" orient="horz" pos="5">
          <p15:clr>
            <a:srgbClr val="A4A3A4"/>
          </p15:clr>
        </p15:guide>
        <p15:guide id="7" pos="2880">
          <p15:clr>
            <a:srgbClr val="A4A3A4"/>
          </p15:clr>
        </p15:guide>
        <p15:guide id="8" pos="159">
          <p15:clr>
            <a:srgbClr val="A4A3A4"/>
          </p15:clr>
        </p15:guide>
        <p15:guide id="9" pos="5603">
          <p15:clr>
            <a:srgbClr val="A4A3A4"/>
          </p15:clr>
        </p15:guide>
        <p15:guide id="10" pos="2993">
          <p15:clr>
            <a:srgbClr val="A4A3A4"/>
          </p15:clr>
        </p15:guide>
        <p15:guide id="11" pos="2767">
          <p15:clr>
            <a:srgbClr val="A4A3A4"/>
          </p15:clr>
        </p15:guide>
        <p15:guide id="12" pos="272">
          <p15:clr>
            <a:srgbClr val="A4A3A4"/>
          </p15:clr>
        </p15:guide>
        <p15:guide id="13" pos="5488">
          <p15:clr>
            <a:srgbClr val="A4A3A4"/>
          </p15:clr>
        </p15:guide>
      </p15:sldGuideLst>
    </p:ext>
    <p:ext uri="{2D200454-40CA-4A62-9FC3-DE9A4176ACB9}">
      <p15:notesGuideLst xmlns:p15="http://schemas.microsoft.com/office/powerpoint/2012/main">
        <p15:guide id="1" orient="horz" pos="2160">
          <p15:clr>
            <a:srgbClr val="A4A3A4"/>
          </p15:clr>
        </p15:guide>
        <p15:guide id="2" orient="horz" pos="4201">
          <p15:clr>
            <a:srgbClr val="A4A3A4"/>
          </p15:clr>
        </p15:guide>
        <p15:guide id="3" orient="horz" pos="119">
          <p15:clr>
            <a:srgbClr val="A4A3A4"/>
          </p15:clr>
        </p15:guide>
        <p15:guide id="4" pos="2880">
          <p15:clr>
            <a:srgbClr val="A4A3A4"/>
          </p15:clr>
        </p15:guide>
        <p15:guide id="5" pos="5601">
          <p15:clr>
            <a:srgbClr val="A4A3A4"/>
          </p15:clr>
        </p15:guide>
        <p15:guide id="6" pos="158">
          <p15:clr>
            <a:srgbClr val="A4A3A4"/>
          </p15:clr>
        </p15:guide>
        <p15:guide id="7" pos="2993">
          <p15:clr>
            <a:srgbClr val="A4A3A4"/>
          </p15:clr>
        </p15:guide>
        <p15:guide id="8" pos="27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398"/>
    <a:srgbClr val="01498E"/>
    <a:srgbClr val="AF1685"/>
    <a:srgbClr val="97D700"/>
    <a:srgbClr val="753BBD"/>
    <a:srgbClr val="006CB4"/>
    <a:srgbClr val="009681"/>
    <a:srgbClr val="EFEEED"/>
    <a:srgbClr val="C6003D"/>
    <a:srgbClr val="6847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45" autoAdjust="0"/>
    <p:restoredTop sz="94648" autoAdjust="0"/>
  </p:normalViewPr>
  <p:slideViewPr>
    <p:cSldViewPr snapToObjects="1">
      <p:cViewPr varScale="1">
        <p:scale>
          <a:sx n="108" d="100"/>
          <a:sy n="108" d="100"/>
        </p:scale>
        <p:origin x="486" y="108"/>
      </p:cViewPr>
      <p:guideLst>
        <p:guide orient="horz" pos="2161"/>
        <p:guide orient="horz" pos="4201"/>
        <p:guide orient="horz" pos="119"/>
        <p:guide orient="horz" pos="232"/>
        <p:guide orient="horz" pos="4088"/>
        <p:guide orient="horz" pos="5"/>
        <p:guide pos="2880"/>
        <p:guide pos="159"/>
        <p:guide pos="5603"/>
        <p:guide pos="2993"/>
        <p:guide pos="2767"/>
        <p:guide pos="272"/>
        <p:guide pos="5488"/>
      </p:guideLst>
    </p:cSldViewPr>
  </p:slideViewPr>
  <p:outlineViewPr>
    <p:cViewPr>
      <p:scale>
        <a:sx n="33" d="100"/>
        <a:sy n="33" d="100"/>
      </p:scale>
      <p:origin x="0" y="6144"/>
    </p:cViewPr>
  </p:outlineViewPr>
  <p:notesTextViewPr>
    <p:cViewPr>
      <p:scale>
        <a:sx n="100" d="100"/>
        <a:sy n="100" d="100"/>
      </p:scale>
      <p:origin x="0" y="0"/>
    </p:cViewPr>
  </p:notesTextViewPr>
  <p:sorterViewPr>
    <p:cViewPr>
      <p:scale>
        <a:sx n="100" d="100"/>
        <a:sy n="100" d="100"/>
      </p:scale>
      <p:origin x="0" y="0"/>
    </p:cViewPr>
  </p:sorterViewPr>
  <p:notesViewPr>
    <p:cSldViewPr snapToObjects="1" showGuides="1">
      <p:cViewPr varScale="1">
        <p:scale>
          <a:sx n="125" d="100"/>
          <a:sy n="125" d="100"/>
        </p:scale>
        <p:origin x="-966" y="-90"/>
      </p:cViewPr>
      <p:guideLst>
        <p:guide orient="horz" pos="2160"/>
        <p:guide orient="horz" pos="4201"/>
        <p:guide orient="horz" pos="119"/>
        <p:guide pos="2880"/>
        <p:guide pos="5601"/>
        <p:guide pos="158"/>
        <p:guide pos="2993"/>
        <p:guide pos="2767"/>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4752024" y="188913"/>
            <a:ext cx="4141151" cy="246221"/>
          </a:xfrm>
          <a:prstGeom prst="rect">
            <a:avLst/>
          </a:prstGeom>
        </p:spPr>
        <p:txBody>
          <a:bodyPr vert="horz" wrap="square" lIns="91440" tIns="45720" rIns="91440" bIns="45720" rtlCol="0">
            <a:spAutoFit/>
          </a:bodyPr>
          <a:lstStyle>
            <a:lvl1pPr algn="r">
              <a:defRPr sz="1200"/>
            </a:lvl1pPr>
          </a:lstStyle>
          <a:p>
            <a:fld id="{F6D8AFBE-B7CA-4D46-A31C-75EC41E50D85}" type="datetimeFigureOut">
              <a:rPr lang="en-GB" sz="1000" smtClean="0">
                <a:latin typeface="Arial" panose="020B0604020202020204" pitchFamily="34" charset="0"/>
                <a:cs typeface="Arial" panose="020B0604020202020204" pitchFamily="34" charset="0"/>
              </a:rPr>
              <a:pPr/>
              <a:t>03/05/2023</a:t>
            </a:fld>
            <a:endParaRPr lang="en-GB" sz="1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4752024" y="6411676"/>
            <a:ext cx="4139564" cy="246221"/>
          </a:xfrm>
          <a:prstGeom prst="rect">
            <a:avLst/>
          </a:prstGeom>
        </p:spPr>
        <p:txBody>
          <a:bodyPr vert="horz" wrap="square" lIns="91440" tIns="45720" rIns="91440" bIns="45720" rtlCol="0" anchor="b">
            <a:spAutoFit/>
          </a:bodyPr>
          <a:lstStyle>
            <a:lvl1pPr algn="r">
              <a:defRPr sz="1200"/>
            </a:lvl1pPr>
          </a:lstStyle>
          <a:p>
            <a:fld id="{7BFE86A2-DB0B-48E3-B43C-FE4600C96B70}" type="slidenum">
              <a:rPr lang="en-GB" sz="1000" smtClean="0">
                <a:latin typeface="Arial" panose="020B0604020202020204" pitchFamily="34" charset="0"/>
                <a:cs typeface="Arial" panose="020B0604020202020204" pitchFamily="34" charset="0"/>
              </a:rPr>
              <a:pPr/>
              <a:t>‹#›</a:t>
            </a:fld>
            <a:endParaRPr lang="en-GB" sz="1000" dirty="0">
              <a:latin typeface="Arial" panose="020B0604020202020204" pitchFamily="34" charset="0"/>
              <a:cs typeface="Arial" panose="020B0604020202020204" pitchFamily="34" charset="0"/>
            </a:endParaRPr>
          </a:p>
        </p:txBody>
      </p:sp>
      <p:sp>
        <p:nvSpPr>
          <p:cNvPr id="7" name="Header Placeholder 6"/>
          <p:cNvSpPr>
            <a:spLocks noGrp="1"/>
          </p:cNvSpPr>
          <p:nvPr>
            <p:ph type="hdr" sz="quarter"/>
          </p:nvPr>
        </p:nvSpPr>
        <p:spPr>
          <a:xfrm>
            <a:off x="259080" y="190500"/>
            <a:ext cx="4132896" cy="246221"/>
          </a:xfrm>
          <a:prstGeom prst="rect">
            <a:avLst/>
          </a:prstGeom>
        </p:spPr>
        <p:txBody>
          <a:bodyPr vert="horz" wrap="square" lIns="91440" tIns="45720" rIns="91440" bIns="45720" rtlCol="0">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
        <p:nvSpPr>
          <p:cNvPr id="8" name="Footer Placeholder 7"/>
          <p:cNvSpPr>
            <a:spLocks noGrp="1"/>
          </p:cNvSpPr>
          <p:nvPr>
            <p:ph type="ftr" sz="quarter" idx="2"/>
          </p:nvPr>
        </p:nvSpPr>
        <p:spPr>
          <a:xfrm>
            <a:off x="259080" y="6411675"/>
            <a:ext cx="4132896" cy="246221"/>
          </a:xfrm>
          <a:prstGeom prst="rect">
            <a:avLst/>
          </a:prstGeom>
        </p:spPr>
        <p:txBody>
          <a:bodyPr vert="horz" wrap="square" lIns="91440" tIns="45720" rIns="91440" bIns="45720" rtlCol="0" anchor="b">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714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50825" y="183675"/>
            <a:ext cx="4141150" cy="246220"/>
          </a:xfrm>
          <a:prstGeom prst="rect">
            <a:avLst/>
          </a:prstGeom>
        </p:spPr>
        <p:txBody>
          <a:bodyPr vert="horz" wrap="square" lIns="91440" tIns="45720" rIns="91440" bIns="45720" rtlCol="0">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4752024" y="183674"/>
            <a:ext cx="4139564" cy="246221"/>
          </a:xfrm>
          <a:prstGeom prst="rect">
            <a:avLst/>
          </a:prstGeom>
        </p:spPr>
        <p:txBody>
          <a:bodyPr vert="horz" wrap="square" lIns="91440" tIns="45720" rIns="91440" bIns="45720" rtlCol="0">
            <a:spAutoFit/>
          </a:bodyPr>
          <a:lstStyle>
            <a:lvl1pPr algn="r">
              <a:defRPr sz="1000">
                <a:latin typeface="Arial" panose="020B0604020202020204" pitchFamily="34" charset="0"/>
                <a:cs typeface="Arial" panose="020B0604020202020204" pitchFamily="34" charset="0"/>
              </a:defRPr>
            </a:lvl1pPr>
          </a:lstStyle>
          <a:p>
            <a:fld id="{9BA9ED64-0ADF-46CE-9E4F-53EDBA1EDEC4}" type="datetimeFigureOut">
              <a:rPr lang="en-GB" smtClean="0"/>
              <a:pPr/>
              <a:t>03/05/2023</a:t>
            </a:fld>
            <a:endParaRPr lang="en-GB"/>
          </a:p>
        </p:txBody>
      </p:sp>
      <p:sp>
        <p:nvSpPr>
          <p:cNvPr id="6" name="Footer Placeholder 5"/>
          <p:cNvSpPr>
            <a:spLocks noGrp="1"/>
          </p:cNvSpPr>
          <p:nvPr>
            <p:ph type="ftr" sz="quarter" idx="4"/>
          </p:nvPr>
        </p:nvSpPr>
        <p:spPr>
          <a:xfrm>
            <a:off x="250825" y="6420090"/>
            <a:ext cx="4141150" cy="246221"/>
          </a:xfrm>
          <a:prstGeom prst="rect">
            <a:avLst/>
          </a:prstGeom>
        </p:spPr>
        <p:txBody>
          <a:bodyPr vert="horz" wrap="square" lIns="91440" tIns="45720" rIns="91440" bIns="45720" rtlCol="0" anchor="b">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752024" y="6422867"/>
            <a:ext cx="4139564" cy="246221"/>
          </a:xfrm>
          <a:prstGeom prst="rect">
            <a:avLst/>
          </a:prstGeom>
        </p:spPr>
        <p:txBody>
          <a:bodyPr vert="horz" wrap="square" lIns="91440" tIns="45720" rIns="91440" bIns="45720" rtlCol="0" anchor="b">
            <a:spAutoFit/>
          </a:bodyPr>
          <a:lstStyle>
            <a:lvl1pPr algn="r">
              <a:defRPr sz="1000">
                <a:latin typeface="Arial" panose="020B0604020202020204" pitchFamily="34" charset="0"/>
                <a:cs typeface="Arial" panose="020B0604020202020204" pitchFamily="34" charset="0"/>
              </a:defRPr>
            </a:lvl1pPr>
          </a:lstStyle>
          <a:p>
            <a:fld id="{8A478A9A-ADE8-49A2-AF0A-1FE9A88297B5}" type="slidenum">
              <a:rPr lang="en-GB" smtClean="0"/>
              <a:pPr/>
              <a:t>‹#›</a:t>
            </a:fld>
            <a:endParaRPr lang="en-GB"/>
          </a:p>
        </p:txBody>
      </p:sp>
      <p:sp>
        <p:nvSpPr>
          <p:cNvPr id="9" name="Notes Placeholder 8"/>
          <p:cNvSpPr>
            <a:spLocks noGrp="1"/>
          </p:cNvSpPr>
          <p:nvPr>
            <p:ph type="body" sz="quarter" idx="3"/>
          </p:nvPr>
        </p:nvSpPr>
        <p:spPr>
          <a:xfrm>
            <a:off x="4752024" y="548616"/>
            <a:ext cx="4139564" cy="576076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Image Placeholder 3"/>
          <p:cNvSpPr>
            <a:spLocks noGrp="1" noRot="1" noChangeAspect="1"/>
          </p:cNvSpPr>
          <p:nvPr>
            <p:ph type="sldImg" idx="2"/>
          </p:nvPr>
        </p:nvSpPr>
        <p:spPr>
          <a:xfrm>
            <a:off x="249852" y="548616"/>
            <a:ext cx="4142123" cy="3106592"/>
          </a:xfrm>
          <a:prstGeom prst="rect">
            <a:avLst/>
          </a:prstGeom>
          <a:noFill/>
          <a:ln w="12700">
            <a:solidFill>
              <a:prstClr val="black"/>
            </a:solidFill>
          </a:ln>
        </p:spPr>
        <p:txBody>
          <a:bodyPr vert="horz" lIns="91440" tIns="45720" rIns="91440" bIns="45720" rtlCol="0" anchor="ctr"/>
          <a:lstStyle/>
          <a:p>
            <a:endParaRPr lang="en-GB"/>
          </a:p>
        </p:txBody>
      </p:sp>
    </p:spTree>
    <p:extLst>
      <p:ext uri="{BB962C8B-B14F-4D97-AF65-F5344CB8AC3E}">
        <p14:creationId xmlns:p14="http://schemas.microsoft.com/office/powerpoint/2010/main" val="4122332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592" y="6229042"/>
            <a:ext cx="3704960" cy="254716"/>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dirty="0"/>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dirty="0"/>
              <a:t>Presentation Title (click to edit)</a:t>
            </a:r>
          </a:p>
        </p:txBody>
      </p:sp>
      <p:sp>
        <p:nvSpPr>
          <p:cNvPr id="2" name="Rectangle 1"/>
          <p:cNvSpPr/>
          <p:nvPr userDrawn="1"/>
        </p:nvSpPr>
        <p:spPr>
          <a:xfrm>
            <a:off x="6552200" y="374614"/>
            <a:ext cx="2160000" cy="2160292"/>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5898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Tree>
    <p:extLst>
      <p:ext uri="{BB962C8B-B14F-4D97-AF65-F5344CB8AC3E}">
        <p14:creationId xmlns:p14="http://schemas.microsoft.com/office/powerpoint/2010/main" val="123009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Tree>
    <p:extLst>
      <p:ext uri="{BB962C8B-B14F-4D97-AF65-F5344CB8AC3E}">
        <p14:creationId xmlns:p14="http://schemas.microsoft.com/office/powerpoint/2010/main" val="1156513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dirty="0"/>
              <a:t>Object (Click an icon below)</a:t>
            </a:r>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a:latin typeface="Arial" pitchFamily="34" charset="0"/>
                <a:cs typeface="Arial" pitchFamily="34" charset="0"/>
              </a:rPr>
              <a:t>Section Subtitle (click to edit)</a:t>
            </a:r>
          </a:p>
        </p:txBody>
      </p:sp>
    </p:spTree>
    <p:extLst>
      <p:ext uri="{BB962C8B-B14F-4D97-AF65-F5344CB8AC3E}">
        <p14:creationId xmlns:p14="http://schemas.microsoft.com/office/powerpoint/2010/main" val="616733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dirty="0"/>
              <a:t>Object (Click an icon below)</a:t>
            </a:r>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Tree>
    <p:extLst>
      <p:ext uri="{BB962C8B-B14F-4D97-AF65-F5344CB8AC3E}">
        <p14:creationId xmlns:p14="http://schemas.microsoft.com/office/powerpoint/2010/main" val="3988992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Tree>
    <p:extLst>
      <p:ext uri="{BB962C8B-B14F-4D97-AF65-F5344CB8AC3E}">
        <p14:creationId xmlns:p14="http://schemas.microsoft.com/office/powerpoint/2010/main" val="178202694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dirty="0">
                <a:latin typeface="Arial" pitchFamily="34" charset="0"/>
                <a:cs typeface="Arial" pitchFamily="34" charset="0"/>
              </a:rPr>
              <a:t>Subtitle (click to edit)</a:t>
            </a:r>
            <a:endParaRPr lang="en-GB" sz="2400" b="1" dirty="0">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dirty="0"/>
              <a:t>Paragraph (click to edit)</a:t>
            </a:r>
          </a:p>
        </p:txBody>
      </p:sp>
    </p:spTree>
    <p:extLst>
      <p:ext uri="{BB962C8B-B14F-4D97-AF65-F5344CB8AC3E}">
        <p14:creationId xmlns:p14="http://schemas.microsoft.com/office/powerpoint/2010/main" val="800110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dirty="0"/>
              <a:t>Subtitle (click to edit)</a:t>
            </a:r>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dirty="0"/>
              <a:t>Paragraph (click to edit)</a:t>
            </a:r>
          </a:p>
        </p:txBody>
      </p:sp>
    </p:spTree>
    <p:extLst>
      <p:ext uri="{BB962C8B-B14F-4D97-AF65-F5344CB8AC3E}">
        <p14:creationId xmlns:p14="http://schemas.microsoft.com/office/powerpoint/2010/main" val="1415256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dirty="0"/>
              <a:t>Object (Click an icon below)</a:t>
            </a:r>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17799146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dirty="0"/>
              <a:t>Object (Click an icon below)</a:t>
            </a:r>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dirty="0"/>
              <a:t>Object (Click an icon below)</a:t>
            </a:r>
          </a:p>
        </p:txBody>
      </p:sp>
    </p:spTree>
    <p:extLst>
      <p:ext uri="{BB962C8B-B14F-4D97-AF65-F5344CB8AC3E}">
        <p14:creationId xmlns:p14="http://schemas.microsoft.com/office/powerpoint/2010/main" val="5184735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dirty="0"/>
              <a:t>Object (Click an icon below)</a:t>
            </a:r>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375530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dirty="0"/>
              <a:t>Thank you note (click to edit)</a:t>
            </a:r>
          </a:p>
        </p:txBody>
      </p:sp>
    </p:spTree>
    <p:extLst>
      <p:ext uri="{BB962C8B-B14F-4D97-AF65-F5344CB8AC3E}">
        <p14:creationId xmlns:p14="http://schemas.microsoft.com/office/powerpoint/2010/main" val="6774097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19373938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343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a:latin typeface="Arial" pitchFamily="34" charset="0"/>
                <a:cs typeface="Arial" pitchFamily="34" charset="0"/>
              </a:rPr>
              <a:t>Section Subtitle (click to edit)</a:t>
            </a:r>
          </a:p>
        </p:txBody>
      </p:sp>
    </p:spTree>
    <p:extLst>
      <p:ext uri="{BB962C8B-B14F-4D97-AF65-F5344CB8AC3E}">
        <p14:creationId xmlns:p14="http://schemas.microsoft.com/office/powerpoint/2010/main" val="1228307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3" name="Rectangle 2"/>
          <p:cNvSpPr/>
          <p:nvPr userDrawn="1"/>
        </p:nvSpPr>
        <p:spPr>
          <a:xfrm>
            <a:off x="250825" y="190500"/>
            <a:ext cx="8642349"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sp>
        <p:nvSpPr>
          <p:cNvPr id="8"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a:t>Section Intro Paragraph (click to edit)</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69431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Purple">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753B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a:t>Section Intro Paragraph (click to edit)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1805793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Green">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0B3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a:t>Section Intro Paragraph (click to edit)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287077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Red">
    <p:spTree>
      <p:nvGrpSpPr>
        <p:cNvPr id="1" name=""/>
        <p:cNvGrpSpPr/>
        <p:nvPr/>
      </p:nvGrpSpPr>
      <p:grpSpPr>
        <a:xfrm>
          <a:off x="0" y="0"/>
          <a:ext cx="0" cy="0"/>
          <a:chOff x="0" y="0"/>
          <a:chExt cx="0" cy="0"/>
        </a:xfrm>
      </p:grpSpPr>
      <p:sp>
        <p:nvSpPr>
          <p:cNvPr id="3" name="Rectangle 2"/>
          <p:cNvSpPr/>
          <p:nvPr userDrawn="1"/>
        </p:nvSpPr>
        <p:spPr>
          <a:xfrm>
            <a:off x="250826" y="188587"/>
            <a:ext cx="8642351" cy="6480501"/>
          </a:xfrm>
          <a:prstGeom prst="rect">
            <a:avLst/>
          </a:prstGeom>
          <a:solidFill>
            <a:srgbClr val="AF16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a:t>Section Intro Paragraph (click to edit)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8149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Divider Transparent">
    <p:spTree>
      <p:nvGrpSpPr>
        <p:cNvPr id="1" name=""/>
        <p:cNvGrpSpPr/>
        <p:nvPr/>
      </p:nvGrpSpPr>
      <p:grpSpPr>
        <a:xfrm>
          <a:off x="0" y="0"/>
          <a:ext cx="0" cy="0"/>
          <a:chOff x="0" y="0"/>
          <a:chExt cx="0" cy="0"/>
        </a:xfrm>
      </p:grpSpPr>
      <p:sp>
        <p:nvSpPr>
          <p:cNvPr id="5"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tx1"/>
                </a:solidFill>
                <a:latin typeface="Arial" pitchFamily="34" charset="0"/>
                <a:cs typeface="Arial" pitchFamily="34" charset="0"/>
              </a:defRPr>
            </a:lvl1pPr>
          </a:lstStyle>
          <a:p>
            <a:pPr lvl="0"/>
            <a:r>
              <a:rPr lang="en-GB" dirty="0"/>
              <a:t>Section Divider Title (click to edit)</a:t>
            </a:r>
          </a:p>
        </p:txBody>
      </p:sp>
      <p:sp>
        <p:nvSpPr>
          <p:cNvPr id="6"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Intro Paragraph (click to edit)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39999"/>
          </a:xfrm>
          <a:prstGeom prst="rect">
            <a:avLst/>
          </a:prstGeom>
        </p:spPr>
      </p:pic>
    </p:spTree>
    <p:extLst>
      <p:ext uri="{BB962C8B-B14F-4D97-AF65-F5344CB8AC3E}">
        <p14:creationId xmlns:p14="http://schemas.microsoft.com/office/powerpoint/2010/main" val="124207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a:latin typeface="Arial" pitchFamily="34" charset="0"/>
                <a:cs typeface="Arial" pitchFamily="34" charset="0"/>
              </a:rPr>
              <a:t>Section Subtitle (click to edit)</a:t>
            </a:r>
          </a:p>
        </p:txBody>
      </p:sp>
    </p:spTree>
    <p:extLst>
      <p:ext uri="{BB962C8B-B14F-4D97-AF65-F5344CB8AC3E}">
        <p14:creationId xmlns:p14="http://schemas.microsoft.com/office/powerpoint/2010/main" val="19521594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6.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image" Target="../media/image7.emf"/><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34203" y="5409700"/>
            <a:ext cx="1909853" cy="1080000"/>
          </a:xfrm>
          <a:prstGeom prst="rect">
            <a:avLst/>
          </a:prstGeom>
        </p:spPr>
      </p:pic>
      <p:pic>
        <p:nvPicPr>
          <p:cNvPr id="5" name="Picture 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879946" y="6229061"/>
            <a:ext cx="3704684" cy="254697"/>
          </a:xfrm>
          <a:prstGeom prst="rect">
            <a:avLst/>
          </a:prstGeom>
        </p:spPr>
      </p:pic>
    </p:spTree>
    <p:extLst>
      <p:ext uri="{BB962C8B-B14F-4D97-AF65-F5344CB8AC3E}">
        <p14:creationId xmlns:p14="http://schemas.microsoft.com/office/powerpoint/2010/main" val="2453088881"/>
      </p:ext>
    </p:extLst>
  </p:cSld>
  <p:clrMap bg1="lt1" tx1="dk1" bg2="lt2" tx2="dk2" accent1="accent1" accent2="accent2" accent3="accent3" accent4="accent4" accent5="accent5" accent6="accent6" hlink="hlink" folHlink="folHlink"/>
  <p:sldLayoutIdLst>
    <p:sldLayoutId id="2147483720" r:id="rId1"/>
    <p:sldLayoutId id="2147483680" r:id="rId2"/>
    <p:sldLayoutId id="2147483722" r:id="rId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31801" y="5949700"/>
            <a:ext cx="957659" cy="540000"/>
          </a:xfrm>
          <a:prstGeom prst="rect">
            <a:avLst/>
          </a:prstGeom>
        </p:spPr>
      </p:pic>
    </p:spTree>
    <p:extLst>
      <p:ext uri="{BB962C8B-B14F-4D97-AF65-F5344CB8AC3E}">
        <p14:creationId xmlns:p14="http://schemas.microsoft.com/office/powerpoint/2010/main" val="37705618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714" r:id="rId5"/>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a:fld id="{268E1414-5F24-4E3F-ACA1-76792B015177}" type="slidenum">
              <a:rPr lang="en-GB" sz="800" smtClean="0">
                <a:latin typeface="+mn-lt"/>
              </a:rPr>
              <a:pPr algn="r"/>
              <a:t>‹#›</a:t>
            </a:fld>
            <a:endParaRPr lang="en-GB" sz="800" dirty="0">
              <a:latin typeface="+mn-lt"/>
            </a:endParaRPr>
          </a:p>
        </p:txBody>
      </p:sp>
    </p:spTree>
    <p:extLst>
      <p:ext uri="{BB962C8B-B14F-4D97-AF65-F5344CB8AC3E}">
        <p14:creationId xmlns:p14="http://schemas.microsoft.com/office/powerpoint/2010/main" val="2490096690"/>
      </p:ext>
    </p:extLst>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 id="2147483690" r:id="rId4"/>
    <p:sldLayoutId id="2147483692" r:id="rId5"/>
    <p:sldLayoutId id="2147483694" r:id="rId6"/>
    <p:sldLayoutId id="2147483697" r:id="rId7"/>
    <p:sldLayoutId id="2147483698" r:id="rId8"/>
    <p:sldLayoutId id="2147483699" r:id="rId9"/>
    <p:sldLayoutId id="2147483700" r:id="rId10"/>
    <p:sldLayoutId id="2147483701" r:id="rId11"/>
    <p:sldLayoutId id="2147483703" r:id="rId12"/>
    <p:sldLayoutId id="2147483710"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15.wmf"/><Relationship Id="rId5" Type="http://schemas.openxmlformats.org/officeDocument/2006/relationships/package" Target="../embeddings/Microsoft_Word_Document1.docx"/><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oleObject" Target="file:///\\enterprise.gcal.ac.uk\gcu\staff\csv\FIN\Special\Purchasing\Annual%20Processes\Policy%20and%20Procedure%20Review\2021%20Policy%20review\Supplier%20feedback%20Form.xlsm"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Microsoft_Word_97_-_2003_Document.doc"/><Relationship Id="rId7" Type="http://schemas.openxmlformats.org/officeDocument/2006/relationships/oleObject" Target="../embeddings/Microsoft_Word_97_-_2003_Document2.doc"/><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image" Target="../media/image18.wmf"/><Relationship Id="rId5" Type="http://schemas.openxmlformats.org/officeDocument/2006/relationships/oleObject" Target="../embeddings/Microsoft_Word_97_-_2003_Document1.doc"/><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package" Target="../embeddings/Microsoft_PowerPoint_Presentation.ppt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94754" y="2423294"/>
            <a:ext cx="7677726" cy="1348061"/>
          </a:xfrm>
        </p:spPr>
        <p:txBody>
          <a:bodyPr/>
          <a:lstStyle/>
          <a:p>
            <a:endParaRPr lang="en-GB" sz="2400" b="1" dirty="0"/>
          </a:p>
          <a:p>
            <a:r>
              <a:rPr lang="en-GB" sz="2400" b="1" dirty="0"/>
              <a:t>Glasgow Caledonian University </a:t>
            </a:r>
          </a:p>
          <a:p>
            <a:r>
              <a:rPr lang="en-GB" sz="2400" b="1" dirty="0"/>
              <a:t>Contract Management Process</a:t>
            </a:r>
          </a:p>
        </p:txBody>
      </p:sp>
    </p:spTree>
    <p:extLst>
      <p:ext uri="{BB962C8B-B14F-4D97-AF65-F5344CB8AC3E}">
        <p14:creationId xmlns:p14="http://schemas.microsoft.com/office/powerpoint/2010/main" val="3341535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523220"/>
          </a:xfrm>
        </p:spPr>
        <p:txBody>
          <a:bodyPr/>
          <a:lstStyle/>
          <a:p>
            <a:r>
              <a:rPr lang="en-GB" sz="2800" b="0" kern="0" dirty="0">
                <a:solidFill>
                  <a:srgbClr val="000000"/>
                </a:solidFill>
                <a:latin typeface="Arial MT"/>
                <a:ea typeface="+mj-ea"/>
                <a:cs typeface="+mj-cs"/>
              </a:rPr>
              <a:t>Tools &amp; Templates</a:t>
            </a:r>
            <a:endParaRPr lang="en-GB" dirty="0"/>
          </a:p>
        </p:txBody>
      </p:sp>
      <p:sp>
        <p:nvSpPr>
          <p:cNvPr id="5" name="Content Placeholder 320"/>
          <p:cNvSpPr txBox="1">
            <a:spLocks/>
          </p:cNvSpPr>
          <p:nvPr/>
        </p:nvSpPr>
        <p:spPr bwMode="auto">
          <a:xfrm>
            <a:off x="395288" y="1052513"/>
            <a:ext cx="7924800" cy="4176727"/>
          </a:xfrm>
          <a:prstGeom prst="rect">
            <a:avLst/>
          </a:prstGeom>
          <a:noFill/>
          <a:ln>
            <a:solidFill>
              <a:srgbClr val="FFFFFF"/>
            </a:solidFill>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lvl1pPr marL="342900" indent="-342900" algn="l" rtl="0" eaLnBrk="0" fontAlgn="base" hangingPunct="0">
              <a:lnSpc>
                <a:spcPct val="90000"/>
              </a:lnSpc>
              <a:spcBef>
                <a:spcPct val="0"/>
              </a:spcBef>
              <a:spcAft>
                <a:spcPct val="70000"/>
              </a:spcAft>
              <a:defRPr sz="2000" b="1">
                <a:solidFill>
                  <a:schemeClr val="tx1"/>
                </a:solidFill>
                <a:latin typeface="+mn-lt"/>
                <a:ea typeface="+mn-ea"/>
                <a:cs typeface="+mn-cs"/>
              </a:defRPr>
            </a:lvl1pPr>
            <a:lvl2pPr marL="381000" indent="-190500" algn="l" rtl="0" eaLnBrk="0" fontAlgn="base" hangingPunct="0">
              <a:lnSpc>
                <a:spcPct val="90000"/>
              </a:lnSpc>
              <a:spcBef>
                <a:spcPct val="0"/>
              </a:spcBef>
              <a:spcAft>
                <a:spcPct val="70000"/>
              </a:spcAft>
              <a:buFont typeface="Times" panose="02020603050405020304" pitchFamily="18" charset="0"/>
              <a:buChar char="•"/>
              <a:defRPr sz="2000">
                <a:solidFill>
                  <a:schemeClr val="tx1"/>
                </a:solidFill>
                <a:latin typeface="+mn-lt"/>
              </a:defRPr>
            </a:lvl2pPr>
            <a:lvl3pPr marL="757238" indent="-185738" algn="l" rtl="0" eaLnBrk="0" fontAlgn="base" hangingPunct="0">
              <a:lnSpc>
                <a:spcPct val="90000"/>
              </a:lnSpc>
              <a:spcBef>
                <a:spcPct val="0"/>
              </a:spcBef>
              <a:spcAft>
                <a:spcPct val="70000"/>
              </a:spcAft>
              <a:buChar char="–"/>
              <a:defRPr sz="2000">
                <a:solidFill>
                  <a:schemeClr val="tx1"/>
                </a:solidFill>
                <a:latin typeface="+mn-lt"/>
              </a:defRPr>
            </a:lvl3pPr>
            <a:lvl4pPr marL="1133475" indent="-185738" algn="l" rtl="0" eaLnBrk="0" fontAlgn="base" hangingPunct="0">
              <a:lnSpc>
                <a:spcPct val="90000"/>
              </a:lnSpc>
              <a:spcBef>
                <a:spcPct val="0"/>
              </a:spcBef>
              <a:spcAft>
                <a:spcPct val="70000"/>
              </a:spcAft>
              <a:buChar char="–"/>
              <a:defRPr sz="2000">
                <a:solidFill>
                  <a:schemeClr val="tx1"/>
                </a:solidFill>
                <a:latin typeface="+mn-lt"/>
              </a:defRPr>
            </a:lvl4pPr>
            <a:lvl5pPr marL="1524000" indent="-200025" algn="l" rtl="0" eaLnBrk="0" fontAlgn="base" hangingPunct="0">
              <a:lnSpc>
                <a:spcPct val="90000"/>
              </a:lnSpc>
              <a:spcBef>
                <a:spcPct val="0"/>
              </a:spcBef>
              <a:spcAft>
                <a:spcPct val="70000"/>
              </a:spcAft>
              <a:buChar char="»"/>
              <a:defRPr sz="2000">
                <a:solidFill>
                  <a:schemeClr val="tx1"/>
                </a:solidFill>
                <a:latin typeface="+mn-lt"/>
              </a:defRPr>
            </a:lvl5pPr>
            <a:lvl6pPr marL="1981200" indent="-200025" algn="l" rtl="0" fontAlgn="base">
              <a:lnSpc>
                <a:spcPct val="90000"/>
              </a:lnSpc>
              <a:spcBef>
                <a:spcPct val="0"/>
              </a:spcBef>
              <a:spcAft>
                <a:spcPct val="70000"/>
              </a:spcAft>
              <a:buChar char="»"/>
              <a:defRPr sz="2000">
                <a:solidFill>
                  <a:schemeClr val="tx1"/>
                </a:solidFill>
                <a:latin typeface="+mn-lt"/>
              </a:defRPr>
            </a:lvl6pPr>
            <a:lvl7pPr marL="2438400" indent="-200025" algn="l" rtl="0" fontAlgn="base">
              <a:lnSpc>
                <a:spcPct val="90000"/>
              </a:lnSpc>
              <a:spcBef>
                <a:spcPct val="0"/>
              </a:spcBef>
              <a:spcAft>
                <a:spcPct val="70000"/>
              </a:spcAft>
              <a:buChar char="»"/>
              <a:defRPr sz="2000">
                <a:solidFill>
                  <a:schemeClr val="tx1"/>
                </a:solidFill>
                <a:latin typeface="+mn-lt"/>
              </a:defRPr>
            </a:lvl7pPr>
            <a:lvl8pPr marL="2895600" indent="-200025" algn="l" rtl="0" fontAlgn="base">
              <a:lnSpc>
                <a:spcPct val="90000"/>
              </a:lnSpc>
              <a:spcBef>
                <a:spcPct val="0"/>
              </a:spcBef>
              <a:spcAft>
                <a:spcPct val="70000"/>
              </a:spcAft>
              <a:buChar char="»"/>
              <a:defRPr sz="2000">
                <a:solidFill>
                  <a:schemeClr val="tx1"/>
                </a:solidFill>
                <a:latin typeface="+mn-lt"/>
              </a:defRPr>
            </a:lvl8pPr>
            <a:lvl9pPr marL="3352800" indent="-200025" algn="l" rtl="0" fontAlgn="base">
              <a:lnSpc>
                <a:spcPct val="90000"/>
              </a:lnSpc>
              <a:spcBef>
                <a:spcPct val="0"/>
              </a:spcBef>
              <a:spcAft>
                <a:spcPct val="70000"/>
              </a:spcAft>
              <a:buChar char="»"/>
              <a:defRPr sz="2000">
                <a:solidFill>
                  <a:schemeClr val="tx1"/>
                </a:solidFill>
                <a:latin typeface="+mn-lt"/>
              </a:defRPr>
            </a:lvl9pPr>
          </a:lstStyle>
          <a:p>
            <a:pPr marL="0" marR="0" lvl="0" indent="0" algn="l" defTabSz="914400" rtl="0" eaLnBrk="0" fontAlgn="base" latinLnBrk="0" hangingPunct="0">
              <a:lnSpc>
                <a:spcPct val="90000"/>
              </a:lnSpc>
              <a:spcBef>
                <a:spcPct val="0"/>
              </a:spcBef>
              <a:spcAft>
                <a:spcPct val="70000"/>
              </a:spcAft>
              <a:buClrTx/>
              <a:buSzTx/>
              <a:buFontTx/>
              <a:buNone/>
              <a:tabLst/>
              <a:defRPr/>
            </a:pPr>
            <a:r>
              <a:rPr kumimoji="0" lang="en-GB" sz="1800" b="0" i="0" u="sng" strike="noStrike" kern="0" cap="none" spc="0" normalizeH="0" baseline="0" noProof="0" dirty="0">
                <a:ln>
                  <a:noFill/>
                </a:ln>
                <a:solidFill>
                  <a:srgbClr val="000000"/>
                </a:solidFill>
                <a:effectLst>
                  <a:outerShdw blurRad="38100" dist="38100" dir="2700000" algn="tl">
                    <a:srgbClr val="000000">
                      <a:alpha val="43137"/>
                    </a:srgbClr>
                  </a:outerShdw>
                </a:effectLst>
                <a:uLnTx/>
                <a:uFillTx/>
                <a:latin typeface="Arial MT"/>
                <a:ea typeface="+mn-ea"/>
                <a:cs typeface="+mn-cs"/>
              </a:rPr>
              <a:t>Contract Documentation</a:t>
            </a:r>
          </a:p>
          <a:p>
            <a:pPr marL="0" marR="0" lvl="0" indent="0" algn="l" defTabSz="914400" rtl="0" eaLnBrk="0" fontAlgn="base" latinLnBrk="0" hangingPunct="0">
              <a:lnSpc>
                <a:spcPct val="90000"/>
              </a:lnSpc>
              <a:spcBef>
                <a:spcPct val="0"/>
              </a:spcBef>
              <a:spcAft>
                <a:spcPct val="70000"/>
              </a:spcAft>
              <a:buClrTx/>
              <a:buSzTx/>
              <a:buFontTx/>
              <a:buNone/>
              <a:tabLst/>
              <a:defRPr/>
            </a:pPr>
            <a:r>
              <a:rPr kumimoji="0" lang="en-GB" sz="1200" b="0" i="0" u="none" strike="noStrike" kern="0" cap="none" spc="0" normalizeH="0" baseline="0" noProof="0" dirty="0">
                <a:ln>
                  <a:noFill/>
                </a:ln>
                <a:solidFill>
                  <a:srgbClr val="000000"/>
                </a:solidFill>
                <a:effectLst/>
                <a:uLnTx/>
                <a:uFillTx/>
                <a:latin typeface="Arial MT"/>
                <a:ea typeface="+mn-ea"/>
                <a:cs typeface="+mn-cs"/>
              </a:rPr>
              <a:t>To ensure Contract Management is accepted and adopted by our Suppliers, a specific Schedule is included within the Contract, this schedule details, the following information:-</a:t>
            </a: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r>
              <a:rPr kumimoji="0" lang="en-GB" sz="1200" b="0" i="0" u="none" strike="noStrike" kern="0" cap="none" spc="0" normalizeH="0" baseline="0" noProof="0" dirty="0">
                <a:ln>
                  <a:noFill/>
                </a:ln>
                <a:solidFill>
                  <a:srgbClr val="000000"/>
                </a:solidFill>
                <a:effectLst/>
                <a:uLnTx/>
                <a:uFillTx/>
                <a:latin typeface="Arial MT"/>
                <a:ea typeface="+mn-ea"/>
                <a:cs typeface="+mn-cs"/>
              </a:rPr>
              <a:t>Key representatives			</a:t>
            </a: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r>
              <a:rPr kumimoji="0" lang="en-GB" sz="1200" b="0" i="0" u="none" strike="noStrike" kern="0" cap="none" spc="0" normalizeH="0" baseline="0" noProof="0" dirty="0">
                <a:ln>
                  <a:noFill/>
                </a:ln>
                <a:solidFill>
                  <a:srgbClr val="000000"/>
                </a:solidFill>
                <a:effectLst/>
                <a:uLnTx/>
                <a:uFillTx/>
                <a:latin typeface="Arial MT"/>
                <a:ea typeface="+mn-ea"/>
                <a:cs typeface="+mn-cs"/>
              </a:rPr>
              <a:t>Responsibilities</a:t>
            </a: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r>
              <a:rPr kumimoji="0" lang="en-GB" sz="1200" b="0" i="0" u="none" strike="noStrike" kern="0" cap="none" spc="0" normalizeH="0" baseline="0" noProof="0" dirty="0">
                <a:ln>
                  <a:noFill/>
                </a:ln>
                <a:solidFill>
                  <a:srgbClr val="000000"/>
                </a:solidFill>
                <a:effectLst/>
                <a:uLnTx/>
                <a:uFillTx/>
                <a:latin typeface="Arial MT"/>
                <a:ea typeface="+mn-ea"/>
                <a:cs typeface="+mn-cs"/>
              </a:rPr>
              <a:t>Meeting Protocol </a:t>
            </a: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r>
              <a:rPr kumimoji="0" lang="en-GB" sz="1200" b="0" i="0" u="none" strike="noStrike" kern="0" cap="none" spc="0" normalizeH="0" baseline="0" noProof="0" dirty="0">
                <a:ln>
                  <a:noFill/>
                </a:ln>
                <a:solidFill>
                  <a:srgbClr val="000000"/>
                </a:solidFill>
                <a:effectLst/>
                <a:uLnTx/>
                <a:uFillTx/>
                <a:latin typeface="Arial MT"/>
                <a:ea typeface="+mn-ea"/>
                <a:cs typeface="+mn-cs"/>
              </a:rPr>
              <a:t>Reporting</a:t>
            </a: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r>
              <a:rPr kumimoji="0" lang="en-GB" sz="1200" b="0" i="0" u="none" strike="noStrike" kern="0" cap="none" spc="0" normalizeH="0" baseline="0" noProof="0" dirty="0">
                <a:ln>
                  <a:noFill/>
                </a:ln>
                <a:solidFill>
                  <a:srgbClr val="000000"/>
                </a:solidFill>
                <a:effectLst/>
                <a:uLnTx/>
                <a:uFillTx/>
                <a:latin typeface="Arial MT"/>
                <a:ea typeface="+mn-ea"/>
                <a:cs typeface="+mn-cs"/>
              </a:rPr>
              <a:t>Key Performance Indicators</a:t>
            </a:r>
          </a:p>
          <a:p>
            <a:pPr marL="0" marR="0" lvl="0" indent="0" algn="l" defTabSz="914400" rtl="0" eaLnBrk="0" fontAlgn="base" latinLnBrk="0" hangingPunct="0">
              <a:lnSpc>
                <a:spcPct val="90000"/>
              </a:lnSpc>
              <a:spcBef>
                <a:spcPct val="0"/>
              </a:spcBef>
              <a:spcAft>
                <a:spcPct val="70000"/>
              </a:spcAft>
              <a:buClrTx/>
              <a:buSzTx/>
              <a:buFontTx/>
              <a:buNone/>
              <a:tabLst/>
              <a:defRPr/>
            </a:pPr>
            <a:r>
              <a:rPr kumimoji="0" lang="en-GB" sz="1800" b="0" i="0" u="sng" strike="noStrike" kern="0" cap="none" spc="0" normalizeH="0" baseline="0" noProof="0" dirty="0">
                <a:ln>
                  <a:noFill/>
                </a:ln>
                <a:solidFill>
                  <a:srgbClr val="000000"/>
                </a:solidFill>
                <a:effectLst>
                  <a:outerShdw blurRad="38100" dist="38100" dir="2700000" algn="tl">
                    <a:srgbClr val="000000">
                      <a:alpha val="43137"/>
                    </a:srgbClr>
                  </a:outerShdw>
                </a:effectLst>
                <a:uLnTx/>
                <a:uFillTx/>
                <a:latin typeface="Arial MT"/>
                <a:ea typeface="+mn-ea"/>
                <a:cs typeface="+mn-cs"/>
              </a:rPr>
              <a:t>Key Performance Indicators </a:t>
            </a:r>
          </a:p>
          <a:p>
            <a:pPr marL="0" marR="0" lvl="0" indent="0" algn="l" defTabSz="914400" rtl="0" eaLnBrk="0" fontAlgn="base" latinLnBrk="0" hangingPunct="0">
              <a:lnSpc>
                <a:spcPct val="90000"/>
              </a:lnSpc>
              <a:spcBef>
                <a:spcPct val="0"/>
              </a:spcBef>
              <a:spcAft>
                <a:spcPct val="70000"/>
              </a:spcAft>
              <a:buClrTx/>
              <a:buSzTx/>
              <a:buFontTx/>
              <a:buNone/>
              <a:tabLst/>
              <a:defRPr/>
            </a:pPr>
            <a:r>
              <a:rPr kumimoji="0" lang="en-GB" sz="1200" b="0" i="0" u="none" strike="noStrike" kern="0" cap="none" spc="0" normalizeH="0" baseline="0" noProof="0" dirty="0">
                <a:ln>
                  <a:noFill/>
                </a:ln>
                <a:solidFill>
                  <a:srgbClr val="000000"/>
                </a:solidFill>
                <a:effectLst/>
                <a:uLnTx/>
                <a:uFillTx/>
                <a:latin typeface="Arial MT"/>
                <a:ea typeface="+mn-ea"/>
                <a:cs typeface="+mn-cs"/>
              </a:rPr>
              <a:t>During Contract Implementation the content and format of Supplier Management Information will be agreed, the frequency of the Supplier review meetings will be agreed and key personnel identified as Contract Managers.</a:t>
            </a:r>
          </a:p>
          <a:p>
            <a:pPr marL="0" marR="0" lvl="0" indent="0" algn="l" defTabSz="914400" rtl="0" eaLnBrk="0" fontAlgn="base" latinLnBrk="0" hangingPunct="0">
              <a:lnSpc>
                <a:spcPct val="90000"/>
              </a:lnSpc>
              <a:spcBef>
                <a:spcPct val="0"/>
              </a:spcBef>
              <a:spcAft>
                <a:spcPct val="70000"/>
              </a:spcAft>
              <a:buClrTx/>
              <a:buSzTx/>
              <a:buFontTx/>
              <a:buNone/>
              <a:tabLst/>
              <a:defRPr/>
            </a:pPr>
            <a:r>
              <a:rPr kumimoji="0" lang="en-GB" sz="1200" b="0" i="0" u="none" strike="noStrike" kern="0" cap="none" spc="0" normalizeH="0" baseline="0" noProof="0" dirty="0">
                <a:ln>
                  <a:noFill/>
                </a:ln>
                <a:solidFill>
                  <a:srgbClr val="000000"/>
                </a:solidFill>
                <a:effectLst/>
                <a:uLnTx/>
                <a:uFillTx/>
                <a:latin typeface="Arial MT"/>
                <a:ea typeface="+mn-ea"/>
                <a:cs typeface="+mn-cs"/>
              </a:rPr>
              <a:t>An example of common KPI’s are attached	</a:t>
            </a:r>
          </a:p>
          <a:p>
            <a:pPr marL="0" marR="0" lvl="0" indent="0" algn="l" defTabSz="914400" rtl="0" eaLnBrk="0" fontAlgn="base" latinLnBrk="0" hangingPunct="0">
              <a:lnSpc>
                <a:spcPct val="90000"/>
              </a:lnSpc>
              <a:spcBef>
                <a:spcPct val="0"/>
              </a:spcBef>
              <a:spcAft>
                <a:spcPct val="70000"/>
              </a:spcAft>
              <a:buClrTx/>
              <a:buSzTx/>
              <a:buFontTx/>
              <a:buNone/>
              <a:tabLst/>
              <a:defRPr/>
            </a:pPr>
            <a:r>
              <a:rPr kumimoji="0" lang="en-GB" sz="1200" b="0" i="0" u="none" strike="noStrike" kern="0" cap="none" spc="0" normalizeH="0" baseline="0" noProof="0" dirty="0">
                <a:ln>
                  <a:noFill/>
                </a:ln>
                <a:solidFill>
                  <a:srgbClr val="000000"/>
                </a:solidFill>
                <a:effectLst/>
                <a:uLnTx/>
                <a:uFillTx/>
                <a:latin typeface="Arial MT"/>
                <a:ea typeface="+mn-ea"/>
                <a:cs typeface="+mn-cs"/>
              </a:rPr>
              <a:t>		</a:t>
            </a:r>
          </a:p>
          <a:p>
            <a:pPr marL="0" marR="0" lvl="0" indent="0" algn="l" defTabSz="914400" rtl="0" eaLnBrk="0" fontAlgn="base" latinLnBrk="0" hangingPunct="0">
              <a:lnSpc>
                <a:spcPct val="90000"/>
              </a:lnSpc>
              <a:spcBef>
                <a:spcPct val="0"/>
              </a:spcBef>
              <a:spcAft>
                <a:spcPct val="70000"/>
              </a:spcAft>
              <a:buClrTx/>
              <a:buSzTx/>
              <a:buFontTx/>
              <a:buNone/>
              <a:tabLst/>
              <a:defRPr/>
            </a:pPr>
            <a:endParaRPr kumimoji="0" lang="en-GB" sz="1200" b="0" i="0" u="sng" strike="noStrike" kern="0" cap="none" spc="0" normalizeH="0" baseline="0" noProof="0" dirty="0">
              <a:ln>
                <a:noFill/>
              </a:ln>
              <a:solidFill>
                <a:srgbClr val="000000"/>
              </a:solidFill>
              <a:effectLst>
                <a:outerShdw blurRad="38100" dist="38100" dir="2700000" algn="tl">
                  <a:srgbClr val="000000">
                    <a:alpha val="43137"/>
                  </a:srgbClr>
                </a:outerShdw>
              </a:effectLst>
              <a:uLnTx/>
              <a:uFillTx/>
              <a:latin typeface="Arial MT"/>
              <a:ea typeface="+mn-ea"/>
              <a:cs typeface="+mn-cs"/>
            </a:endParaRP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endParaRPr kumimoji="0" lang="en-GB" sz="1200" b="0" i="0" u="sng" strike="noStrike" kern="0" cap="none" spc="0" normalizeH="0" baseline="0" noProof="0" dirty="0">
              <a:ln>
                <a:noFill/>
              </a:ln>
              <a:solidFill>
                <a:srgbClr val="000000"/>
              </a:solidFill>
              <a:effectLst>
                <a:outerShdw blurRad="38100" dist="38100" dir="2700000" algn="tl">
                  <a:srgbClr val="000000">
                    <a:alpha val="43137"/>
                  </a:srgbClr>
                </a:outerShdw>
              </a:effectLst>
              <a:uLnTx/>
              <a:uFillTx/>
              <a:latin typeface="Arial MT"/>
              <a:ea typeface="+mn-ea"/>
              <a:cs typeface="+mn-cs"/>
            </a:endParaRP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endParaRPr kumimoji="0" lang="en-GB" sz="1200" b="0" i="0" u="sng" strike="noStrike" kern="0" cap="none" spc="0" normalizeH="0" baseline="0" noProof="0" dirty="0">
              <a:ln>
                <a:noFill/>
              </a:ln>
              <a:solidFill>
                <a:srgbClr val="000000"/>
              </a:solidFill>
              <a:effectLst>
                <a:outerShdw blurRad="38100" dist="38100" dir="2700000" algn="tl">
                  <a:srgbClr val="000000">
                    <a:alpha val="43137"/>
                  </a:srgbClr>
                </a:outerShdw>
              </a:effectLst>
              <a:uLnTx/>
              <a:uFillTx/>
              <a:latin typeface="Arial MT"/>
              <a:ea typeface="+mn-ea"/>
              <a:cs typeface="+mn-cs"/>
            </a:endParaRP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endParaRPr kumimoji="0" lang="en-GB" sz="1200" b="0" i="0" u="sng" strike="noStrike" kern="0" cap="none" spc="0" normalizeH="0" baseline="0" noProof="0" dirty="0">
              <a:ln>
                <a:noFill/>
              </a:ln>
              <a:solidFill>
                <a:srgbClr val="000000"/>
              </a:solidFill>
              <a:effectLst>
                <a:outerShdw blurRad="38100" dist="38100" dir="2700000" algn="tl">
                  <a:srgbClr val="000000">
                    <a:alpha val="43137"/>
                  </a:srgbClr>
                </a:outerShdw>
              </a:effectLst>
              <a:uLnTx/>
              <a:uFillTx/>
              <a:latin typeface="Arial MT"/>
              <a:ea typeface="+mn-ea"/>
              <a:cs typeface="+mn-cs"/>
            </a:endParaRP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endParaRPr kumimoji="0" lang="en-GB" sz="1200" b="0" i="0" u="sng" strike="noStrike" kern="0" cap="none" spc="0" normalizeH="0" baseline="0" noProof="0" dirty="0">
              <a:ln>
                <a:noFill/>
              </a:ln>
              <a:solidFill>
                <a:srgbClr val="000000"/>
              </a:solidFill>
              <a:effectLst>
                <a:outerShdw blurRad="38100" dist="38100" dir="2700000" algn="tl">
                  <a:srgbClr val="000000">
                    <a:alpha val="43137"/>
                  </a:srgbClr>
                </a:outerShdw>
              </a:effectLst>
              <a:uLnTx/>
              <a:uFillTx/>
              <a:latin typeface="Arial MT"/>
              <a:ea typeface="+mn-ea"/>
              <a:cs typeface="+mn-cs"/>
            </a:endParaRPr>
          </a:p>
          <a:p>
            <a:pPr marL="285750" marR="0" lvl="0" indent="-285750" algn="l" defTabSz="914400" rtl="0" eaLnBrk="0" fontAlgn="base" latinLnBrk="0" hangingPunct="0">
              <a:lnSpc>
                <a:spcPct val="90000"/>
              </a:lnSpc>
              <a:spcBef>
                <a:spcPct val="0"/>
              </a:spcBef>
              <a:spcAft>
                <a:spcPct val="70000"/>
              </a:spcAft>
              <a:buClrTx/>
              <a:buSzTx/>
              <a:buFont typeface="Arial" pitchFamily="34" charset="0"/>
              <a:buChar char="•"/>
              <a:tabLst/>
              <a:defRPr/>
            </a:pPr>
            <a:endParaRPr kumimoji="0" lang="en-GB" sz="1800" b="0" i="0" u="sng" strike="noStrike" kern="0" cap="none" spc="0" normalizeH="0" baseline="0" noProof="0" dirty="0">
              <a:ln>
                <a:noFill/>
              </a:ln>
              <a:solidFill>
                <a:srgbClr val="000000"/>
              </a:solidFill>
              <a:effectLst>
                <a:outerShdw blurRad="38100" dist="38100" dir="2700000" algn="tl">
                  <a:srgbClr val="000000">
                    <a:alpha val="43137"/>
                  </a:srgbClr>
                </a:outerShdw>
              </a:effectLst>
              <a:uLnTx/>
              <a:uFillTx/>
              <a:latin typeface="Arial MT"/>
              <a:ea typeface="+mn-ea"/>
              <a:cs typeface="+mn-cs"/>
            </a:endParaRPr>
          </a:p>
          <a:p>
            <a:pPr marL="0" marR="0" lvl="0" indent="0" algn="l" defTabSz="914400" rtl="0" eaLnBrk="0" fontAlgn="base" latinLnBrk="0" hangingPunct="0">
              <a:lnSpc>
                <a:spcPct val="90000"/>
              </a:lnSpc>
              <a:spcBef>
                <a:spcPct val="0"/>
              </a:spcBef>
              <a:spcAft>
                <a:spcPct val="70000"/>
              </a:spcAft>
              <a:buClrTx/>
              <a:buSzTx/>
              <a:buFontTx/>
              <a:buNone/>
              <a:tabLst/>
              <a:defRPr/>
            </a:pPr>
            <a:endParaRPr kumimoji="0" lang="en-GB" sz="2000" b="1" i="0" u="none" strike="noStrike" kern="0" cap="none" spc="0" normalizeH="0" baseline="0" noProof="0" dirty="0">
              <a:ln>
                <a:noFill/>
              </a:ln>
              <a:solidFill>
                <a:srgbClr val="000000"/>
              </a:solidFill>
              <a:effectLst/>
              <a:uLnTx/>
              <a:uFillTx/>
              <a:latin typeface="Arial MT"/>
              <a:ea typeface="+mn-ea"/>
              <a:cs typeface="+mn-cs"/>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700461199"/>
              </p:ext>
            </p:extLst>
          </p:nvPr>
        </p:nvGraphicFramePr>
        <p:xfrm>
          <a:off x="3221038" y="2265363"/>
          <a:ext cx="914400" cy="771525"/>
        </p:xfrm>
        <a:graphic>
          <a:graphicData uri="http://schemas.openxmlformats.org/presentationml/2006/ole">
            <mc:AlternateContent xmlns:mc="http://schemas.openxmlformats.org/markup-compatibility/2006">
              <mc:Choice xmlns:v="urn:schemas-microsoft-com:vml" Requires="v">
                <p:oleObj spid="_x0000_s1068" name="Document" showAsIcon="1" r:id="rId3" imgW="914400" imgH="771480" progId="Word.Document.12">
                  <p:embed/>
                </p:oleObj>
              </mc:Choice>
              <mc:Fallback>
                <p:oleObj name="Document" showAsIcon="1" r:id="rId3" imgW="914400" imgH="771480" progId="Word.Document.12">
                  <p:embed/>
                  <p:pic>
                    <p:nvPicPr>
                      <p:cNvPr id="0" name=""/>
                      <p:cNvPicPr/>
                      <p:nvPr/>
                    </p:nvPicPr>
                    <p:blipFill>
                      <a:blip r:embed="rId4"/>
                      <a:stretch>
                        <a:fillRect/>
                      </a:stretch>
                    </p:blipFill>
                    <p:spPr>
                      <a:xfrm>
                        <a:off x="3221038" y="2265363"/>
                        <a:ext cx="914400" cy="771525"/>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4027145448"/>
              </p:ext>
            </p:extLst>
          </p:nvPr>
        </p:nvGraphicFramePr>
        <p:xfrm>
          <a:off x="431800" y="4618038"/>
          <a:ext cx="914400" cy="771525"/>
        </p:xfrm>
        <a:graphic>
          <a:graphicData uri="http://schemas.openxmlformats.org/presentationml/2006/ole">
            <mc:AlternateContent xmlns:mc="http://schemas.openxmlformats.org/markup-compatibility/2006">
              <mc:Choice xmlns:v="urn:schemas-microsoft-com:vml" Requires="v">
                <p:oleObj spid="_x0000_s1069" name="Document" showAsIcon="1" r:id="rId5" imgW="914400" imgH="771480" progId="Word.Document.12">
                  <p:embed/>
                </p:oleObj>
              </mc:Choice>
              <mc:Fallback>
                <p:oleObj name="Document" showAsIcon="1" r:id="rId5" imgW="914400" imgH="771480" progId="Word.Document.12">
                  <p:embed/>
                  <p:pic>
                    <p:nvPicPr>
                      <p:cNvPr id="0" name=""/>
                      <p:cNvPicPr/>
                      <p:nvPr/>
                    </p:nvPicPr>
                    <p:blipFill>
                      <a:blip r:embed="rId6"/>
                      <a:stretch>
                        <a:fillRect/>
                      </a:stretch>
                    </p:blipFill>
                    <p:spPr>
                      <a:xfrm>
                        <a:off x="431800" y="46180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823973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C75B8B-B86E-4840-95CC-E286804FA5B7}"/>
              </a:ext>
            </a:extLst>
          </p:cNvPr>
          <p:cNvSpPr>
            <a:spLocks noGrp="1"/>
          </p:cNvSpPr>
          <p:nvPr>
            <p:ph type="body" sz="quarter" idx="10"/>
          </p:nvPr>
        </p:nvSpPr>
        <p:spPr>
          <a:xfrm>
            <a:off x="341436" y="458604"/>
            <a:ext cx="8280400" cy="904863"/>
          </a:xfrm>
        </p:spPr>
        <p:txBody>
          <a:bodyPr/>
          <a:lstStyle/>
          <a:p>
            <a:r>
              <a:rPr lang="en-GB" kern="0" dirty="0">
                <a:solidFill>
                  <a:srgbClr val="000000"/>
                </a:solidFill>
                <a:latin typeface="Arial MT"/>
              </a:rPr>
              <a:t>Tools &amp; Templates</a:t>
            </a:r>
            <a:endParaRPr lang="en-GB" dirty="0"/>
          </a:p>
          <a:p>
            <a:endParaRPr lang="en-GB" dirty="0"/>
          </a:p>
        </p:txBody>
      </p:sp>
      <p:sp>
        <p:nvSpPr>
          <p:cNvPr id="3" name="Rectangle 2">
            <a:extLst>
              <a:ext uri="{FF2B5EF4-FFF2-40B4-BE49-F238E27FC236}">
                <a16:creationId xmlns:a16="http://schemas.microsoft.com/office/drawing/2014/main" id="{56F95C10-9DF7-4A9C-A018-DA0ED5B0732F}"/>
              </a:ext>
            </a:extLst>
          </p:cNvPr>
          <p:cNvSpPr/>
          <p:nvPr/>
        </p:nvSpPr>
        <p:spPr>
          <a:xfrm>
            <a:off x="263233" y="998676"/>
            <a:ext cx="8551140" cy="4201150"/>
          </a:xfrm>
          <a:prstGeom prst="rect">
            <a:avLst/>
          </a:prstGeom>
        </p:spPr>
        <p:txBody>
          <a:bodyPr wrap="square">
            <a:spAutoFit/>
          </a:bodyPr>
          <a:lstStyle/>
          <a:p>
            <a:pPr lvl="0" defTabSz="914400" eaLnBrk="0" fontAlgn="base" hangingPunct="0">
              <a:lnSpc>
                <a:spcPct val="90000"/>
              </a:lnSpc>
              <a:spcBef>
                <a:spcPct val="0"/>
              </a:spcBef>
              <a:spcAft>
                <a:spcPct val="70000"/>
              </a:spcAft>
              <a:defRPr/>
            </a:pPr>
            <a:r>
              <a:rPr lang="en-GB" u="sng" kern="0" dirty="0">
                <a:solidFill>
                  <a:srgbClr val="000000"/>
                </a:solidFill>
                <a:effectLst>
                  <a:outerShdw blurRad="38100" dist="38100" dir="2700000" algn="tl">
                    <a:srgbClr val="000000">
                      <a:alpha val="43137"/>
                    </a:srgbClr>
                  </a:outerShdw>
                </a:effectLst>
                <a:latin typeface="Arial MT"/>
              </a:rPr>
              <a:t>User Feedback</a:t>
            </a:r>
          </a:p>
          <a:p>
            <a:pPr lvl="0" defTabSz="914400" eaLnBrk="0" fontAlgn="base" hangingPunct="0">
              <a:lnSpc>
                <a:spcPct val="90000"/>
              </a:lnSpc>
              <a:spcBef>
                <a:spcPct val="0"/>
              </a:spcBef>
              <a:spcAft>
                <a:spcPct val="70000"/>
              </a:spcAft>
              <a:defRPr/>
            </a:pPr>
            <a:r>
              <a:rPr lang="en-GB" sz="1200" kern="0" dirty="0">
                <a:solidFill>
                  <a:srgbClr val="000000"/>
                </a:solidFill>
                <a:latin typeface="Arial MT"/>
              </a:rPr>
              <a:t>In order to assess the performance of a Supplier we have developed a User feedback form which once completed can easily be emailed directly to the Procurement Mailbox.</a:t>
            </a:r>
          </a:p>
          <a:p>
            <a:pPr lvl="0" defTabSz="914400" eaLnBrk="0" fontAlgn="base" hangingPunct="0">
              <a:lnSpc>
                <a:spcPct val="90000"/>
              </a:lnSpc>
              <a:spcBef>
                <a:spcPct val="0"/>
              </a:spcBef>
              <a:spcAft>
                <a:spcPct val="70000"/>
              </a:spcAft>
              <a:defRPr/>
            </a:pPr>
            <a:endParaRPr lang="en-GB" kern="0" dirty="0">
              <a:solidFill>
                <a:srgbClr val="000000"/>
              </a:solidFill>
              <a:latin typeface="Arial MT"/>
            </a:endParaRPr>
          </a:p>
          <a:p>
            <a:pPr lvl="0" defTabSz="914400" eaLnBrk="0" fontAlgn="base" hangingPunct="0">
              <a:lnSpc>
                <a:spcPct val="90000"/>
              </a:lnSpc>
              <a:spcBef>
                <a:spcPct val="0"/>
              </a:spcBef>
              <a:spcAft>
                <a:spcPct val="70000"/>
              </a:spcAft>
              <a:defRPr/>
            </a:pPr>
            <a:endParaRPr lang="en-GB" kern="0" dirty="0">
              <a:solidFill>
                <a:srgbClr val="000000"/>
              </a:solidFill>
              <a:latin typeface="Arial MT"/>
            </a:endParaRPr>
          </a:p>
          <a:p>
            <a:pPr lvl="0" defTabSz="914400" eaLnBrk="0" fontAlgn="base" hangingPunct="0">
              <a:lnSpc>
                <a:spcPct val="90000"/>
              </a:lnSpc>
              <a:spcBef>
                <a:spcPct val="0"/>
              </a:spcBef>
              <a:spcAft>
                <a:spcPct val="70000"/>
              </a:spcAft>
              <a:defRPr/>
            </a:pPr>
            <a:endParaRPr lang="en-GB" kern="0" dirty="0">
              <a:solidFill>
                <a:srgbClr val="000000"/>
              </a:solidFill>
              <a:latin typeface="Arial MT"/>
            </a:endParaRPr>
          </a:p>
          <a:p>
            <a:pPr lvl="0" defTabSz="914400" eaLnBrk="0" fontAlgn="base" hangingPunct="0">
              <a:lnSpc>
                <a:spcPct val="90000"/>
              </a:lnSpc>
              <a:spcBef>
                <a:spcPct val="0"/>
              </a:spcBef>
              <a:spcAft>
                <a:spcPct val="70000"/>
              </a:spcAft>
              <a:defRPr/>
            </a:pPr>
            <a:r>
              <a:rPr lang="en-GB" u="sng" kern="0" dirty="0">
                <a:solidFill>
                  <a:srgbClr val="000000"/>
                </a:solidFill>
                <a:effectLst>
                  <a:outerShdw blurRad="38100" dist="38100" dir="2700000" algn="tl">
                    <a:srgbClr val="000000">
                      <a:alpha val="43137"/>
                    </a:srgbClr>
                  </a:outerShdw>
                </a:effectLst>
                <a:latin typeface="Arial MT"/>
              </a:rPr>
              <a:t>Agenda Templates</a:t>
            </a:r>
          </a:p>
          <a:p>
            <a:pPr lvl="0" defTabSz="914400" eaLnBrk="0" fontAlgn="base" hangingPunct="0">
              <a:lnSpc>
                <a:spcPct val="90000"/>
              </a:lnSpc>
              <a:spcBef>
                <a:spcPct val="0"/>
              </a:spcBef>
              <a:spcAft>
                <a:spcPct val="70000"/>
              </a:spcAft>
              <a:defRPr/>
            </a:pPr>
            <a:r>
              <a:rPr lang="en-GB" sz="1200" kern="0" dirty="0">
                <a:solidFill>
                  <a:srgbClr val="000000"/>
                </a:solidFill>
                <a:latin typeface="Arial MT"/>
              </a:rPr>
              <a:t>Standard Agenda Templates are available for Contract Review Meetings</a:t>
            </a:r>
          </a:p>
          <a:p>
            <a:pPr marL="171450" lvl="0" indent="-171450" defTabSz="914400" eaLnBrk="0" fontAlgn="base" hangingPunct="0">
              <a:lnSpc>
                <a:spcPct val="90000"/>
              </a:lnSpc>
              <a:spcBef>
                <a:spcPct val="0"/>
              </a:spcBef>
              <a:spcAft>
                <a:spcPct val="70000"/>
              </a:spcAft>
              <a:buFont typeface="Arial" pitchFamily="34" charset="0"/>
              <a:buChar char="•"/>
              <a:defRPr/>
            </a:pPr>
            <a:r>
              <a:rPr lang="en-GB" sz="1200" kern="0" dirty="0">
                <a:solidFill>
                  <a:srgbClr val="000000"/>
                </a:solidFill>
                <a:latin typeface="Arial MT"/>
              </a:rPr>
              <a:t>Routine -  Annual Agenda</a:t>
            </a:r>
          </a:p>
          <a:p>
            <a:pPr marL="171450" lvl="0" indent="-171450" defTabSz="914400" eaLnBrk="0" fontAlgn="base" hangingPunct="0">
              <a:lnSpc>
                <a:spcPct val="90000"/>
              </a:lnSpc>
              <a:spcBef>
                <a:spcPct val="0"/>
              </a:spcBef>
              <a:spcAft>
                <a:spcPct val="70000"/>
              </a:spcAft>
              <a:buFont typeface="Arial" pitchFamily="34" charset="0"/>
              <a:buChar char="•"/>
              <a:defRPr/>
            </a:pPr>
            <a:r>
              <a:rPr lang="en-GB" sz="1200" kern="0" dirty="0">
                <a:solidFill>
                  <a:srgbClr val="000000"/>
                </a:solidFill>
                <a:latin typeface="Arial MT"/>
              </a:rPr>
              <a:t>Strategic/Managed -  Monthly/Quarterly/Annual Agenda		</a:t>
            </a:r>
          </a:p>
          <a:p>
            <a:pPr marL="171450" lvl="0" indent="-171450" defTabSz="914400" eaLnBrk="0" fontAlgn="base" hangingPunct="0">
              <a:lnSpc>
                <a:spcPct val="90000"/>
              </a:lnSpc>
              <a:spcBef>
                <a:spcPct val="0"/>
              </a:spcBef>
              <a:spcAft>
                <a:spcPct val="70000"/>
              </a:spcAft>
              <a:buFont typeface="Arial" pitchFamily="34" charset="0"/>
              <a:buChar char="•"/>
              <a:defRPr/>
            </a:pPr>
            <a:r>
              <a:rPr lang="en-GB" sz="1200" kern="0" dirty="0">
                <a:solidFill>
                  <a:srgbClr val="000000"/>
                </a:solidFill>
                <a:latin typeface="Arial MT"/>
              </a:rPr>
              <a:t>Strategic/Managed  - Performance Scorecard</a:t>
            </a:r>
          </a:p>
          <a:p>
            <a:pPr lvl="0" defTabSz="914400" eaLnBrk="0" fontAlgn="base" hangingPunct="0">
              <a:lnSpc>
                <a:spcPct val="90000"/>
              </a:lnSpc>
              <a:spcBef>
                <a:spcPct val="0"/>
              </a:spcBef>
              <a:spcAft>
                <a:spcPct val="70000"/>
              </a:spcAft>
              <a:defRPr/>
            </a:pPr>
            <a:endParaRPr lang="en-GB" kern="0" dirty="0">
              <a:solidFill>
                <a:srgbClr val="000000"/>
              </a:solidFill>
              <a:latin typeface="Arial MT"/>
            </a:endParaRPr>
          </a:p>
        </p:txBody>
      </p:sp>
      <p:graphicFrame>
        <p:nvGraphicFramePr>
          <p:cNvPr id="5" name="Object 4">
            <a:extLst>
              <a:ext uri="{FF2B5EF4-FFF2-40B4-BE49-F238E27FC236}">
                <a16:creationId xmlns:a16="http://schemas.microsoft.com/office/drawing/2014/main" id="{7F0B5718-9F03-4FEC-AAEB-5ADE7C057C7C}"/>
              </a:ext>
            </a:extLst>
          </p:cNvPr>
          <p:cNvGraphicFramePr>
            <a:graphicFrameLocks noChangeAspect="1"/>
          </p:cNvGraphicFramePr>
          <p:nvPr>
            <p:extLst>
              <p:ext uri="{D42A27DB-BD31-4B8C-83A1-F6EECF244321}">
                <p14:modId xmlns:p14="http://schemas.microsoft.com/office/powerpoint/2010/main" val="481551243"/>
              </p:ext>
            </p:extLst>
          </p:nvPr>
        </p:nvGraphicFramePr>
        <p:xfrm>
          <a:off x="701484" y="2280092"/>
          <a:ext cx="914400" cy="792163"/>
        </p:xfrm>
        <a:graphic>
          <a:graphicData uri="http://schemas.openxmlformats.org/presentationml/2006/ole">
            <mc:AlternateContent xmlns:mc="http://schemas.openxmlformats.org/markup-compatibility/2006">
              <mc:Choice xmlns:v="urn:schemas-microsoft-com:vml" Requires="v">
                <p:oleObj spid="_x0000_s4101" name="Macro-Enabled Worksheet" showAsIcon="1" r:id="rId3" imgW="914400" imgH="792360" progId="Excel.SheetMacroEnabled.12">
                  <p:link updateAutomatic="1"/>
                </p:oleObj>
              </mc:Choice>
              <mc:Fallback>
                <p:oleObj name="Macro-Enabled Worksheet" showAsIcon="1" r:id="rId3" imgW="914400" imgH="792360" progId="Excel.SheetMacroEnabled.12">
                  <p:link updateAutomatic="1"/>
                  <p:pic>
                    <p:nvPicPr>
                      <p:cNvPr id="0" name=""/>
                      <p:cNvPicPr/>
                      <p:nvPr/>
                    </p:nvPicPr>
                    <p:blipFill>
                      <a:blip r:embed="rId4"/>
                      <a:stretch>
                        <a:fillRect/>
                      </a:stretch>
                    </p:blipFill>
                    <p:spPr>
                      <a:xfrm>
                        <a:off x="701484" y="2280092"/>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2171247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523220"/>
          </a:xfrm>
        </p:spPr>
        <p:txBody>
          <a:bodyPr/>
          <a:lstStyle/>
          <a:p>
            <a:r>
              <a:rPr lang="en-GB" sz="2800" b="0" kern="0" dirty="0">
                <a:solidFill>
                  <a:srgbClr val="000000"/>
                </a:solidFill>
                <a:latin typeface="Arial MT"/>
                <a:ea typeface="+mj-ea"/>
                <a:cs typeface="+mj-cs"/>
              </a:rPr>
              <a:t>Review Meeting Templates</a:t>
            </a:r>
            <a:endParaRPr lang="en-GB" dirty="0"/>
          </a:p>
        </p:txBody>
      </p:sp>
      <p:sp>
        <p:nvSpPr>
          <p:cNvPr id="5" name="Rectangle 4"/>
          <p:cNvSpPr/>
          <p:nvPr/>
        </p:nvSpPr>
        <p:spPr>
          <a:xfrm>
            <a:off x="251424" y="1213009"/>
            <a:ext cx="5490732" cy="4099584"/>
          </a:xfrm>
          <a:prstGeom prst="rect">
            <a:avLst/>
          </a:prstGeom>
        </p:spPr>
        <p:txBody>
          <a:bodyPr wrap="square">
            <a:spAutoFit/>
          </a:bodyPr>
          <a:lstStyle/>
          <a:p>
            <a:pPr lvl="0" defTabSz="914400" eaLnBrk="0" fontAlgn="base" hangingPunct="0">
              <a:lnSpc>
                <a:spcPct val="90000"/>
              </a:lnSpc>
              <a:spcBef>
                <a:spcPct val="0"/>
              </a:spcBef>
              <a:spcAft>
                <a:spcPct val="70000"/>
              </a:spcAft>
              <a:defRPr/>
            </a:pPr>
            <a:r>
              <a:rPr lang="en-GB" sz="1200" kern="0" dirty="0">
                <a:solidFill>
                  <a:srgbClr val="000000"/>
                </a:solidFill>
                <a:latin typeface="Arial MT"/>
              </a:rPr>
              <a:t>Standard Agenda Templates are available for Contract Review Meetings</a:t>
            </a:r>
          </a:p>
          <a:p>
            <a:pPr lvl="0" defTabSz="914400" eaLnBrk="0" fontAlgn="base" hangingPunct="0">
              <a:lnSpc>
                <a:spcPct val="90000"/>
              </a:lnSpc>
              <a:spcBef>
                <a:spcPct val="0"/>
              </a:spcBef>
              <a:spcAft>
                <a:spcPct val="70000"/>
              </a:spcAft>
              <a:defRPr/>
            </a:pPr>
            <a:endParaRPr lang="en-GB" sz="1200" kern="0" dirty="0">
              <a:solidFill>
                <a:srgbClr val="000000"/>
              </a:solidFill>
              <a:latin typeface="Arial MT"/>
            </a:endParaRPr>
          </a:p>
          <a:p>
            <a:pPr marL="171450" lvl="0" indent="-171450" defTabSz="914400" eaLnBrk="0" fontAlgn="base" hangingPunct="0">
              <a:lnSpc>
                <a:spcPct val="90000"/>
              </a:lnSpc>
              <a:spcBef>
                <a:spcPct val="0"/>
              </a:spcBef>
              <a:spcAft>
                <a:spcPct val="70000"/>
              </a:spcAft>
              <a:buFont typeface="Arial" pitchFamily="34" charset="0"/>
              <a:buChar char="•"/>
              <a:defRPr/>
            </a:pPr>
            <a:r>
              <a:rPr lang="en-GB" sz="1200" kern="0" dirty="0">
                <a:solidFill>
                  <a:srgbClr val="000000"/>
                </a:solidFill>
                <a:latin typeface="Arial MT"/>
              </a:rPr>
              <a:t>Routine Annual Review		</a:t>
            </a:r>
          </a:p>
          <a:p>
            <a:pPr lvl="0" defTabSz="914400" eaLnBrk="0" fontAlgn="base" hangingPunct="0">
              <a:lnSpc>
                <a:spcPct val="90000"/>
              </a:lnSpc>
              <a:spcBef>
                <a:spcPct val="0"/>
              </a:spcBef>
              <a:spcAft>
                <a:spcPct val="70000"/>
              </a:spcAft>
              <a:defRPr/>
            </a:pPr>
            <a:endParaRPr lang="en-GB" sz="1200" kern="0" dirty="0">
              <a:solidFill>
                <a:srgbClr val="000000"/>
              </a:solidFill>
              <a:latin typeface="Arial MT"/>
            </a:endParaRPr>
          </a:p>
          <a:p>
            <a:pPr lvl="0" defTabSz="914400" eaLnBrk="0" fontAlgn="base" hangingPunct="0">
              <a:lnSpc>
                <a:spcPct val="90000"/>
              </a:lnSpc>
              <a:spcBef>
                <a:spcPct val="0"/>
              </a:spcBef>
              <a:spcAft>
                <a:spcPct val="70000"/>
              </a:spcAft>
              <a:defRPr/>
            </a:pPr>
            <a:endParaRPr lang="en-GB" sz="1200" kern="0" dirty="0">
              <a:solidFill>
                <a:srgbClr val="000000"/>
              </a:solidFill>
              <a:latin typeface="Arial MT"/>
            </a:endParaRPr>
          </a:p>
          <a:p>
            <a:pPr marL="171450" lvl="0" indent="-171450" defTabSz="914400" eaLnBrk="0" fontAlgn="base" hangingPunct="0">
              <a:lnSpc>
                <a:spcPct val="90000"/>
              </a:lnSpc>
              <a:spcBef>
                <a:spcPct val="0"/>
              </a:spcBef>
              <a:spcAft>
                <a:spcPct val="70000"/>
              </a:spcAft>
              <a:buFont typeface="Arial" pitchFamily="34" charset="0"/>
              <a:buChar char="•"/>
              <a:defRPr/>
            </a:pPr>
            <a:r>
              <a:rPr lang="en-GB" sz="1200" kern="0" dirty="0">
                <a:solidFill>
                  <a:srgbClr val="000000"/>
                </a:solidFill>
                <a:latin typeface="Arial MT"/>
              </a:rPr>
              <a:t>Strategic/Managed -  Monthly/Quarterly Agenda	</a:t>
            </a:r>
          </a:p>
          <a:p>
            <a:pPr lvl="0" defTabSz="914400" eaLnBrk="0" fontAlgn="base" hangingPunct="0">
              <a:lnSpc>
                <a:spcPct val="90000"/>
              </a:lnSpc>
              <a:spcBef>
                <a:spcPct val="0"/>
              </a:spcBef>
              <a:spcAft>
                <a:spcPct val="70000"/>
              </a:spcAft>
              <a:defRPr/>
            </a:pPr>
            <a:r>
              <a:rPr lang="en-GB" sz="1200" kern="0" dirty="0">
                <a:solidFill>
                  <a:srgbClr val="000000"/>
                </a:solidFill>
                <a:latin typeface="Arial MT"/>
              </a:rPr>
              <a:t>			</a:t>
            </a:r>
          </a:p>
          <a:p>
            <a:pPr lvl="0" defTabSz="914400" eaLnBrk="0" fontAlgn="base" hangingPunct="0">
              <a:lnSpc>
                <a:spcPct val="90000"/>
              </a:lnSpc>
              <a:spcBef>
                <a:spcPct val="0"/>
              </a:spcBef>
              <a:spcAft>
                <a:spcPct val="70000"/>
              </a:spcAft>
              <a:defRPr/>
            </a:pPr>
            <a:endParaRPr lang="en-GB" sz="1200" kern="0" dirty="0">
              <a:solidFill>
                <a:srgbClr val="000000"/>
              </a:solidFill>
              <a:latin typeface="Arial MT"/>
            </a:endParaRPr>
          </a:p>
          <a:p>
            <a:pPr marL="285750" lvl="0" indent="-285750" defTabSz="914400" eaLnBrk="0" fontAlgn="base" hangingPunct="0">
              <a:lnSpc>
                <a:spcPct val="90000"/>
              </a:lnSpc>
              <a:spcBef>
                <a:spcPct val="0"/>
              </a:spcBef>
              <a:spcAft>
                <a:spcPct val="70000"/>
              </a:spcAft>
              <a:buFont typeface="Arial" pitchFamily="34" charset="0"/>
              <a:buChar char="•"/>
              <a:defRPr/>
            </a:pPr>
            <a:endParaRPr lang="en-GB" sz="1200" u="sng" kern="0" dirty="0">
              <a:solidFill>
                <a:srgbClr val="000000"/>
              </a:solidFill>
              <a:effectLst>
                <a:outerShdw blurRad="38100" dist="38100" dir="2700000" algn="tl">
                  <a:srgbClr val="000000">
                    <a:alpha val="43137"/>
                  </a:srgbClr>
                </a:outerShdw>
              </a:effectLst>
              <a:latin typeface="Arial MT"/>
            </a:endParaRPr>
          </a:p>
          <a:p>
            <a:pPr marL="171450" lvl="0" indent="-171450" defTabSz="914400" eaLnBrk="0" fontAlgn="base" hangingPunct="0">
              <a:lnSpc>
                <a:spcPct val="90000"/>
              </a:lnSpc>
              <a:spcBef>
                <a:spcPct val="0"/>
              </a:spcBef>
              <a:spcAft>
                <a:spcPct val="70000"/>
              </a:spcAft>
              <a:buFont typeface="Arial" pitchFamily="34" charset="0"/>
              <a:buChar char="•"/>
              <a:defRPr/>
            </a:pPr>
            <a:r>
              <a:rPr lang="en-GB" sz="1200" kern="0" dirty="0">
                <a:solidFill>
                  <a:srgbClr val="000000"/>
                </a:solidFill>
                <a:latin typeface="Arial MT"/>
              </a:rPr>
              <a:t>Strategic/Managed - Annual Agenda			</a:t>
            </a:r>
          </a:p>
          <a:p>
            <a:pPr marL="285750" lvl="0" indent="-285750" defTabSz="914400" eaLnBrk="0" fontAlgn="base" hangingPunct="0">
              <a:lnSpc>
                <a:spcPct val="90000"/>
              </a:lnSpc>
              <a:spcBef>
                <a:spcPct val="0"/>
              </a:spcBef>
              <a:spcAft>
                <a:spcPct val="70000"/>
              </a:spcAft>
              <a:buFont typeface="Arial" pitchFamily="34" charset="0"/>
              <a:buChar char="•"/>
              <a:defRPr/>
            </a:pPr>
            <a:endParaRPr lang="en-GB" sz="1200" u="sng" kern="0" dirty="0">
              <a:solidFill>
                <a:srgbClr val="000000"/>
              </a:solidFill>
              <a:effectLst>
                <a:outerShdw blurRad="38100" dist="38100" dir="2700000" algn="tl">
                  <a:srgbClr val="000000">
                    <a:alpha val="43137"/>
                  </a:srgbClr>
                </a:outerShdw>
              </a:effectLst>
              <a:latin typeface="Arial MT"/>
            </a:endParaRPr>
          </a:p>
          <a:p>
            <a:pPr marL="285750" lvl="0" indent="-285750" defTabSz="914400" eaLnBrk="0" fontAlgn="base" hangingPunct="0">
              <a:lnSpc>
                <a:spcPct val="90000"/>
              </a:lnSpc>
              <a:spcBef>
                <a:spcPct val="0"/>
              </a:spcBef>
              <a:spcAft>
                <a:spcPct val="70000"/>
              </a:spcAft>
              <a:defRPr/>
            </a:pPr>
            <a:endParaRPr lang="en-GB" sz="1200" u="sng" kern="0" dirty="0">
              <a:solidFill>
                <a:srgbClr val="000000"/>
              </a:solidFill>
              <a:effectLst>
                <a:outerShdw blurRad="38100" dist="38100" dir="2700000" algn="tl">
                  <a:srgbClr val="000000">
                    <a:alpha val="43137"/>
                  </a:srgbClr>
                </a:outerShdw>
              </a:effectLst>
              <a:latin typeface="Arial MT"/>
            </a:endParaRPr>
          </a:p>
          <a:p>
            <a:pPr lvl="0" defTabSz="914400" eaLnBrk="0" fontAlgn="base" hangingPunct="0">
              <a:lnSpc>
                <a:spcPct val="90000"/>
              </a:lnSpc>
              <a:spcBef>
                <a:spcPct val="0"/>
              </a:spcBef>
              <a:spcAft>
                <a:spcPct val="70000"/>
              </a:spcAft>
              <a:defRPr/>
            </a:pPr>
            <a:endParaRPr lang="en-GB" sz="1200" u="sng" kern="0" dirty="0">
              <a:solidFill>
                <a:srgbClr val="000000"/>
              </a:solidFill>
              <a:effectLst>
                <a:outerShdw blurRad="38100" dist="38100" dir="2700000" algn="tl">
                  <a:srgbClr val="000000">
                    <a:alpha val="43137"/>
                  </a:srgbClr>
                </a:outerShdw>
              </a:effectLst>
              <a:latin typeface="Arial MT"/>
            </a:endParaRPr>
          </a:p>
          <a:p>
            <a:pPr marL="171450" lvl="0" indent="-171450" defTabSz="914400" eaLnBrk="0" fontAlgn="base" hangingPunct="0">
              <a:lnSpc>
                <a:spcPct val="90000"/>
              </a:lnSpc>
              <a:spcBef>
                <a:spcPct val="0"/>
              </a:spcBef>
              <a:spcAft>
                <a:spcPct val="70000"/>
              </a:spcAft>
              <a:buFont typeface="Arial" pitchFamily="34" charset="0"/>
              <a:buChar char="•"/>
              <a:defRPr/>
            </a:pPr>
            <a:r>
              <a:rPr lang="en-GB" sz="1200" kern="0" dirty="0">
                <a:solidFill>
                  <a:srgbClr val="000000"/>
                </a:solidFill>
                <a:latin typeface="Arial MT"/>
              </a:rPr>
              <a:t>Strategic/Managed – Balanced Scorecard	</a:t>
            </a:r>
          </a:p>
        </p:txBody>
      </p:sp>
      <p:graphicFrame>
        <p:nvGraphicFramePr>
          <p:cNvPr id="3" name="Object 2"/>
          <p:cNvGraphicFramePr>
            <a:graphicFrameLocks noChangeAspect="1"/>
          </p:cNvGraphicFramePr>
          <p:nvPr>
            <p:extLst>
              <p:ext uri="{D42A27DB-BD31-4B8C-83A1-F6EECF244321}">
                <p14:modId xmlns:p14="http://schemas.microsoft.com/office/powerpoint/2010/main" val="842414831"/>
              </p:ext>
            </p:extLst>
          </p:nvPr>
        </p:nvGraphicFramePr>
        <p:xfrm>
          <a:off x="4211638" y="1717675"/>
          <a:ext cx="914400" cy="771525"/>
        </p:xfrm>
        <a:graphic>
          <a:graphicData uri="http://schemas.openxmlformats.org/presentationml/2006/ole">
            <mc:AlternateContent xmlns:mc="http://schemas.openxmlformats.org/markup-compatibility/2006">
              <mc:Choice xmlns:v="urn:schemas-microsoft-com:vml" Requires="v">
                <p:oleObj spid="_x0000_s3137"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4211638" y="1717675"/>
                        <a:ext cx="914400" cy="771525"/>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480623214"/>
              </p:ext>
            </p:extLst>
          </p:nvPr>
        </p:nvGraphicFramePr>
        <p:xfrm>
          <a:off x="4211638" y="2674168"/>
          <a:ext cx="914400" cy="771525"/>
        </p:xfrm>
        <a:graphic>
          <a:graphicData uri="http://schemas.openxmlformats.org/presentationml/2006/ole">
            <mc:AlternateContent xmlns:mc="http://schemas.openxmlformats.org/markup-compatibility/2006">
              <mc:Choice xmlns:v="urn:schemas-microsoft-com:vml" Requires="v">
                <p:oleObj spid="_x0000_s3138"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4211638" y="2674168"/>
                        <a:ext cx="914400" cy="7715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332087874"/>
              </p:ext>
            </p:extLst>
          </p:nvPr>
        </p:nvGraphicFramePr>
        <p:xfrm>
          <a:off x="4211638" y="3767181"/>
          <a:ext cx="914400" cy="771525"/>
        </p:xfrm>
        <a:graphic>
          <a:graphicData uri="http://schemas.openxmlformats.org/presentationml/2006/ole">
            <mc:AlternateContent xmlns:mc="http://schemas.openxmlformats.org/markup-compatibility/2006">
              <mc:Choice xmlns:v="urn:schemas-microsoft-com:vml" Requires="v">
                <p:oleObj spid="_x0000_s3139" name="Document" showAsIcon="1" r:id="rId7" imgW="914400" imgH="771480" progId="Word.Document.8">
                  <p:embed/>
                </p:oleObj>
              </mc:Choice>
              <mc:Fallback>
                <p:oleObj name="Document" showAsIcon="1" r:id="rId7" imgW="914400" imgH="771480" progId="Word.Document.8">
                  <p:embed/>
                  <p:pic>
                    <p:nvPicPr>
                      <p:cNvPr id="0" name=""/>
                      <p:cNvPicPr/>
                      <p:nvPr/>
                    </p:nvPicPr>
                    <p:blipFill>
                      <a:blip r:embed="rId8"/>
                      <a:stretch>
                        <a:fillRect/>
                      </a:stretch>
                    </p:blipFill>
                    <p:spPr>
                      <a:xfrm>
                        <a:off x="4211638" y="3767181"/>
                        <a:ext cx="914400" cy="771525"/>
                      </a:xfrm>
                      <a:prstGeom prst="rect">
                        <a:avLst/>
                      </a:prstGeom>
                    </p:spPr>
                  </p:pic>
                </p:oleObj>
              </mc:Fallback>
            </mc:AlternateContent>
          </a:graphicData>
        </a:graphic>
      </p:graphicFrame>
      <p:graphicFrame>
        <p:nvGraphicFramePr>
          <p:cNvPr id="12" name="Object 11">
            <a:hlinkClick r:id="" action="ppaction://ole?verb=0"/>
          </p:cNvPr>
          <p:cNvGraphicFramePr>
            <a:graphicFrameLocks noChangeAspect="1"/>
          </p:cNvGraphicFramePr>
          <p:nvPr>
            <p:extLst>
              <p:ext uri="{D42A27DB-BD31-4B8C-83A1-F6EECF244321}">
                <p14:modId xmlns:p14="http://schemas.microsoft.com/office/powerpoint/2010/main" val="3742750674"/>
              </p:ext>
            </p:extLst>
          </p:nvPr>
        </p:nvGraphicFramePr>
        <p:xfrm>
          <a:off x="4211638" y="5045734"/>
          <a:ext cx="914400" cy="771525"/>
        </p:xfrm>
        <a:graphic>
          <a:graphicData uri="http://schemas.openxmlformats.org/presentationml/2006/ole">
            <mc:AlternateContent xmlns:mc="http://schemas.openxmlformats.org/markup-compatibility/2006">
              <mc:Choice xmlns:v="urn:schemas-microsoft-com:vml" Requires="v">
                <p:oleObj spid="_x0000_s3140" name="Presentation" showAsIcon="1" r:id="rId9" imgW="914400" imgH="771480" progId="PowerPoint.Show.12">
                  <p:embed/>
                </p:oleObj>
              </mc:Choice>
              <mc:Fallback>
                <p:oleObj name="Presentation" showAsIcon="1" r:id="rId9" imgW="914400" imgH="771480" progId="PowerPoint.Show.12">
                  <p:embed/>
                  <p:pic>
                    <p:nvPicPr>
                      <p:cNvPr id="0" name=""/>
                      <p:cNvPicPr/>
                      <p:nvPr/>
                    </p:nvPicPr>
                    <p:blipFill>
                      <a:blip r:embed="rId10"/>
                      <a:stretch>
                        <a:fillRect/>
                      </a:stretch>
                    </p:blipFill>
                    <p:spPr>
                      <a:xfrm>
                        <a:off x="4211638" y="5045734"/>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418950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011384" cy="461665"/>
          </a:xfrm>
        </p:spPr>
        <p:txBody>
          <a:bodyPr/>
          <a:lstStyle/>
          <a:p>
            <a:r>
              <a:rPr lang="en-GB" dirty="0"/>
              <a:t>Contract Management Strategy</a:t>
            </a:r>
          </a:p>
        </p:txBody>
      </p:sp>
      <p:sp>
        <p:nvSpPr>
          <p:cNvPr id="6" name="Isosceles Triangle 5"/>
          <p:cNvSpPr/>
          <p:nvPr/>
        </p:nvSpPr>
        <p:spPr bwMode="auto">
          <a:xfrm>
            <a:off x="2816766" y="954167"/>
            <a:ext cx="1890252" cy="1275288"/>
          </a:xfrm>
          <a:prstGeom prst="triangle">
            <a:avLst/>
          </a:prstGeom>
          <a:solidFill>
            <a:srgbClr val="0099FF"/>
          </a:solidFill>
          <a:ln w="9525" cap="flat" cmpd="sng" algn="ctr">
            <a:solidFill>
              <a:schemeClr val="tx1"/>
            </a:solidFill>
            <a:prstDash val="solid"/>
            <a:round/>
            <a:headEnd type="none" w="med" len="med"/>
            <a:tailEnd type="none" w="med" len="med"/>
          </a:ln>
          <a:effectLst>
            <a:glow rad="228600">
              <a:schemeClr val="accent1">
                <a:satMod val="175000"/>
                <a:alpha val="40000"/>
              </a:schemeClr>
            </a:glow>
          </a:effectLst>
          <a:scene3d>
            <a:camera prst="orthographicFront"/>
            <a:lightRig rig="threePt" dir="t"/>
          </a:scene3d>
          <a:sp3d>
            <a:bevelT w="101600" h="101600"/>
          </a:sp3d>
        </p:spPr>
        <p:txBody>
          <a:bodyPr/>
          <a:lstStyle/>
          <a:p>
            <a:pPr algn="ctr" eaLnBrk="0" hangingPunct="0">
              <a:defRPr/>
            </a:pPr>
            <a:r>
              <a:rPr lang="en-GB" sz="1600" dirty="0">
                <a:latin typeface="+mn-lt"/>
                <a:cs typeface="Arial" charset="0"/>
              </a:rPr>
              <a:t>Category A</a:t>
            </a:r>
          </a:p>
        </p:txBody>
      </p:sp>
      <p:sp>
        <p:nvSpPr>
          <p:cNvPr id="7" name="Trapezoid 6"/>
          <p:cNvSpPr/>
          <p:nvPr/>
        </p:nvSpPr>
        <p:spPr bwMode="auto">
          <a:xfrm>
            <a:off x="2158256" y="2534945"/>
            <a:ext cx="3312424" cy="749996"/>
          </a:xfrm>
          <a:prstGeom prst="trapezoid">
            <a:avLst>
              <a:gd name="adj" fmla="val 64299"/>
            </a:avLst>
          </a:prstGeom>
          <a:solidFill>
            <a:srgbClr val="33CCFF"/>
          </a:solidFill>
          <a:effectLst>
            <a:glow rad="228600">
              <a:schemeClr val="accent1">
                <a:satMod val="175000"/>
                <a:alpha val="40000"/>
              </a:schemeClr>
            </a:glow>
            <a:outerShdw blurRad="40000" dist="20000" dir="5400000" rotWithShape="0">
              <a:srgbClr val="000000">
                <a:alpha val="38000"/>
              </a:srgbClr>
            </a:outerShdw>
          </a:effectLst>
          <a:scene3d>
            <a:camera prst="orthographicFront"/>
            <a:lightRig rig="threePt" dir="t"/>
          </a:scene3d>
          <a:sp3d>
            <a:bevelT w="101600" h="101600"/>
          </a:sp3d>
        </p:spPr>
        <p:style>
          <a:lnRef idx="3">
            <a:schemeClr val="lt1">
              <a:hueOff val="0"/>
              <a:satOff val="0"/>
              <a:lumOff val="0"/>
              <a:alphaOff val="0"/>
            </a:schemeClr>
          </a:lnRef>
          <a:fillRef idx="1">
            <a:scrgbClr r="0" g="0" b="0"/>
          </a:fillRef>
          <a:effectRef idx="1">
            <a:schemeClr val="accent2">
              <a:shade val="80000"/>
              <a:hueOff val="-17936"/>
              <a:satOff val="-2012"/>
              <a:lumOff val="12840"/>
              <a:alphaOff val="0"/>
            </a:schemeClr>
          </a:effectRef>
          <a:fontRef idx="minor">
            <a:schemeClr val="lt1"/>
          </a:fontRef>
        </p:style>
      </p:sp>
      <p:sp>
        <p:nvSpPr>
          <p:cNvPr id="8" name="TextBox 5"/>
          <p:cNvSpPr txBox="1">
            <a:spLocks noChangeArrowheads="1"/>
          </p:cNvSpPr>
          <p:nvPr/>
        </p:nvSpPr>
        <p:spPr bwMode="auto">
          <a:xfrm>
            <a:off x="2846990" y="2779290"/>
            <a:ext cx="1602898" cy="369887"/>
          </a:xfrm>
          <a:prstGeom prst="rect">
            <a:avLst/>
          </a:prstGeom>
          <a:solidFill>
            <a:srgbClr val="CCECFF"/>
          </a:solidFill>
          <a:ln>
            <a:headEnd/>
            <a:tailEnd/>
          </a:ln>
        </p:spPr>
        <p:style>
          <a:lnRef idx="2">
            <a:schemeClr val="accent2"/>
          </a:lnRef>
          <a:fillRef idx="1">
            <a:schemeClr val="lt1"/>
          </a:fillRef>
          <a:effectRef idx="0">
            <a:schemeClr val="accent2"/>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dirty="0"/>
              <a:t>Category B</a:t>
            </a:r>
          </a:p>
        </p:txBody>
      </p:sp>
      <p:grpSp>
        <p:nvGrpSpPr>
          <p:cNvPr id="9" name="Group 9"/>
          <p:cNvGrpSpPr>
            <a:grpSpLocks/>
          </p:cNvGrpSpPr>
          <p:nvPr/>
        </p:nvGrpSpPr>
        <p:grpSpPr bwMode="auto">
          <a:xfrm>
            <a:off x="1511592" y="3592077"/>
            <a:ext cx="4500600" cy="782062"/>
            <a:chOff x="569428" y="3895241"/>
            <a:chExt cx="5095141" cy="1133732"/>
          </a:xfrm>
          <a:effectLst>
            <a:glow rad="228600">
              <a:srgbClr val="BBE0E3">
                <a:satMod val="175000"/>
                <a:alpha val="40000"/>
              </a:srgbClr>
            </a:glow>
          </a:effectLst>
        </p:grpSpPr>
        <p:sp>
          <p:nvSpPr>
            <p:cNvPr id="10" name="Trapezoid 9"/>
            <p:cNvSpPr/>
            <p:nvPr/>
          </p:nvSpPr>
          <p:spPr>
            <a:xfrm>
              <a:off x="569428" y="3895241"/>
              <a:ext cx="5095141" cy="1133732"/>
            </a:xfrm>
            <a:prstGeom prst="trapezoid">
              <a:avLst>
                <a:gd name="adj" fmla="val 64299"/>
              </a:avLst>
            </a:prstGeom>
            <a:solidFill>
              <a:srgbClr val="0099FF"/>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a:scene3d>
              <a:camera prst="orthographicFront"/>
              <a:lightRig rig="threePt" dir="t"/>
            </a:scene3d>
            <a:sp3d>
              <a:bevelT w="101600" h="101600"/>
            </a:sp3d>
          </p:spPr>
        </p:sp>
        <p:sp>
          <p:nvSpPr>
            <p:cNvPr id="11" name="Trapezoid 4"/>
            <p:cNvSpPr/>
            <p:nvPr/>
          </p:nvSpPr>
          <p:spPr>
            <a:xfrm>
              <a:off x="1461474" y="4071494"/>
              <a:ext cx="3430093" cy="647847"/>
            </a:xfrm>
            <a:prstGeom prst="rect">
              <a:avLst/>
            </a:prstGeom>
            <a:solidFill>
              <a:srgbClr val="0099FF"/>
            </a:solidFill>
            <a:ln>
              <a:noFill/>
            </a:ln>
            <a:effectLst/>
            <a:scene3d>
              <a:camera prst="orthographicFront"/>
              <a:lightRig rig="threePt" dir="t"/>
            </a:scene3d>
            <a:sp3d>
              <a:bevelT w="101600" h="101600"/>
            </a:sp3d>
          </p:spPr>
          <p:txBody>
            <a:bodyPr lIns="20320" tIns="20320" rIns="20320" bIns="20320" spcCol="1270" anchor="ctr"/>
            <a:lstStyle/>
            <a:p>
              <a:pPr marL="0" marR="0" lvl="0" indent="0" algn="ctr" defTabSz="711200" eaLnBrk="1" fontAlgn="base" latinLnBrk="0" hangingPunct="1">
                <a:lnSpc>
                  <a:spcPct val="90000"/>
                </a:lnSpc>
                <a:spcBef>
                  <a:spcPct val="0"/>
                </a:spcBef>
                <a:spcAft>
                  <a:spcPct val="35000"/>
                </a:spcAft>
                <a:buClrTx/>
                <a:buSzTx/>
                <a:buFontTx/>
                <a:buNone/>
                <a:tabLst/>
                <a:defRPr/>
              </a:pPr>
              <a:r>
                <a:rPr kumimoji="0" lang="en-US" sz="1600" b="0" i="0" u="none" strike="noStrike" kern="0" cap="none" spc="0" normalizeH="0" baseline="0" noProof="0" dirty="0">
                  <a:ln>
                    <a:noFill/>
                  </a:ln>
                  <a:solidFill>
                    <a:srgbClr val="FFFFFF"/>
                  </a:solidFill>
                  <a:effectLst/>
                  <a:uLnTx/>
                  <a:uFillTx/>
                  <a:latin typeface="Arial MT"/>
                  <a:ea typeface="+mn-ea"/>
                  <a:cs typeface="+mn-cs"/>
                </a:rPr>
                <a:t>Category C</a:t>
              </a:r>
            </a:p>
          </p:txBody>
        </p:sp>
      </p:grpSp>
      <p:grpSp>
        <p:nvGrpSpPr>
          <p:cNvPr id="12" name="Group 9"/>
          <p:cNvGrpSpPr>
            <a:grpSpLocks/>
          </p:cNvGrpSpPr>
          <p:nvPr/>
        </p:nvGrpSpPr>
        <p:grpSpPr bwMode="auto">
          <a:xfrm>
            <a:off x="971520" y="4599156"/>
            <a:ext cx="5760768" cy="823913"/>
            <a:chOff x="569428" y="3895241"/>
            <a:chExt cx="5095141" cy="1133732"/>
          </a:xfrm>
          <a:effectLst>
            <a:glow rad="228600">
              <a:srgbClr val="BBE0E3">
                <a:satMod val="175000"/>
                <a:alpha val="40000"/>
              </a:srgbClr>
            </a:glow>
          </a:effectLst>
        </p:grpSpPr>
        <p:sp>
          <p:nvSpPr>
            <p:cNvPr id="13" name="Trapezoid 12"/>
            <p:cNvSpPr/>
            <p:nvPr/>
          </p:nvSpPr>
          <p:spPr>
            <a:xfrm>
              <a:off x="569428" y="3895241"/>
              <a:ext cx="5095141" cy="1133732"/>
            </a:xfrm>
            <a:prstGeom prst="trapezoid">
              <a:avLst>
                <a:gd name="adj" fmla="val 64299"/>
              </a:avLst>
            </a:prstGeom>
            <a:solidFill>
              <a:srgbClr val="0099FF"/>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a:scene3d>
              <a:camera prst="orthographicFront"/>
              <a:lightRig rig="threePt" dir="t"/>
            </a:scene3d>
            <a:sp3d>
              <a:bevelT w="101600" h="101600"/>
            </a:sp3d>
          </p:spPr>
        </p:sp>
        <p:sp>
          <p:nvSpPr>
            <p:cNvPr id="14" name="Trapezoid 4"/>
            <p:cNvSpPr/>
            <p:nvPr/>
          </p:nvSpPr>
          <p:spPr>
            <a:xfrm>
              <a:off x="1461474" y="4071494"/>
              <a:ext cx="3430093" cy="647847"/>
            </a:xfrm>
            <a:prstGeom prst="rect">
              <a:avLst/>
            </a:prstGeom>
            <a:solidFill>
              <a:srgbClr val="0099FF"/>
            </a:solidFill>
            <a:ln>
              <a:noFill/>
            </a:ln>
            <a:effectLst/>
            <a:scene3d>
              <a:camera prst="orthographicFront"/>
              <a:lightRig rig="threePt" dir="t"/>
            </a:scene3d>
            <a:sp3d>
              <a:bevelT w="101600" h="101600"/>
            </a:sp3d>
          </p:spPr>
          <p:txBody>
            <a:bodyPr lIns="20320" tIns="20320" rIns="20320" bIns="20320" spcCol="1270" anchor="ctr"/>
            <a:lstStyle/>
            <a:p>
              <a:pPr marL="0" marR="0" lvl="0" indent="0" algn="ctr" defTabSz="711200" eaLnBrk="1" fontAlgn="base" latinLnBrk="0" hangingPunct="1">
                <a:lnSpc>
                  <a:spcPct val="90000"/>
                </a:lnSpc>
                <a:spcBef>
                  <a:spcPct val="0"/>
                </a:spcBef>
                <a:spcAft>
                  <a:spcPct val="35000"/>
                </a:spcAft>
                <a:buClrTx/>
                <a:buSzTx/>
                <a:buFontTx/>
                <a:buNone/>
                <a:tabLst/>
                <a:defRPr/>
              </a:pPr>
              <a:r>
                <a:rPr kumimoji="0" lang="en-US" sz="1600" b="0" i="0" u="none" strike="noStrike" kern="0" cap="none" spc="0" normalizeH="0" baseline="0" noProof="0" dirty="0">
                  <a:ln>
                    <a:noFill/>
                  </a:ln>
                  <a:solidFill>
                    <a:srgbClr val="FFFFFF"/>
                  </a:solidFill>
                  <a:effectLst/>
                  <a:uLnTx/>
                  <a:uFillTx/>
                  <a:latin typeface="Arial MT"/>
                  <a:ea typeface="+mn-ea"/>
                  <a:cs typeface="+mn-cs"/>
                </a:rPr>
                <a:t>Category C1</a:t>
              </a:r>
            </a:p>
          </p:txBody>
        </p:sp>
      </p:grpSp>
      <p:sp>
        <p:nvSpPr>
          <p:cNvPr id="4" name="Rectangle 3"/>
          <p:cNvSpPr/>
          <p:nvPr/>
        </p:nvSpPr>
        <p:spPr>
          <a:xfrm>
            <a:off x="4842035" y="1201433"/>
            <a:ext cx="4144931" cy="60016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1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Collaborative Contracts available to all public bodies. Procured by Scottish Procurement ,</a:t>
            </a:r>
            <a:r>
              <a:rPr kumimoji="0" lang="en-GB" altLang="en-US" sz="1100" b="1"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ie</a:t>
            </a:r>
            <a:r>
              <a:rPr kumimoji="0" lang="en-GB" altLang="en-US" sz="11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IT Hardware, Stationery and Utilities </a:t>
            </a:r>
            <a:endParaRPr kumimoji="0" lang="en-GB" sz="1800" b="1" i="0" u="none" strike="noStrike" kern="0" cap="none" spc="0" normalizeH="0" baseline="0" noProof="0" dirty="0">
              <a:ln>
                <a:noFill/>
              </a:ln>
              <a:solidFill>
                <a:sysClr val="windowText" lastClr="000000"/>
              </a:solidFill>
              <a:effectLst/>
              <a:uLnTx/>
              <a:uFillTx/>
            </a:endParaRPr>
          </a:p>
        </p:txBody>
      </p:sp>
      <p:sp>
        <p:nvSpPr>
          <p:cNvPr id="15" name="Rectangle 14"/>
          <p:cNvSpPr/>
          <p:nvPr/>
        </p:nvSpPr>
        <p:spPr>
          <a:xfrm>
            <a:off x="5742156" y="2386016"/>
            <a:ext cx="2790372" cy="93871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lgn="ctr" defTabSz="914400" fontAlgn="base">
              <a:spcBef>
                <a:spcPct val="0"/>
              </a:spcBef>
              <a:spcAft>
                <a:spcPct val="0"/>
              </a:spcAft>
            </a:pPr>
            <a:r>
              <a:rPr lang="en-US" altLang="en-US" sz="1100" b="1" dirty="0">
                <a:solidFill>
                  <a:srgbClr val="000000"/>
                </a:solidFill>
                <a:latin typeface="Arial" panose="020B0604020202020204" pitchFamily="34" charset="0"/>
                <a:cs typeface="Arial" panose="020B0604020202020204" pitchFamily="34" charset="0"/>
              </a:rPr>
              <a:t>Collaborative Contracts available to public bodies within a specific sector. Procured by Scottish Procurement, APUC, Scotland Excel, NHS National Procurement</a:t>
            </a:r>
            <a:endParaRPr lang="en-GB" altLang="en-US" sz="1100" b="1" dirty="0">
              <a:solidFill>
                <a:srgbClr val="000000"/>
              </a:solidFill>
              <a:latin typeface="Arial" panose="020B0604020202020204" pitchFamily="34" charset="0"/>
              <a:cs typeface="Arial" panose="020B0604020202020204" pitchFamily="34" charset="0"/>
            </a:endParaRPr>
          </a:p>
        </p:txBody>
      </p:sp>
      <p:sp>
        <p:nvSpPr>
          <p:cNvPr id="16" name="Rectangle 15"/>
          <p:cNvSpPr/>
          <p:nvPr/>
        </p:nvSpPr>
        <p:spPr>
          <a:xfrm>
            <a:off x="6117345" y="3647543"/>
            <a:ext cx="2595207" cy="60016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lgn="ctr" defTabSz="914400" fontAlgn="base">
              <a:spcBef>
                <a:spcPct val="0"/>
              </a:spcBef>
              <a:spcAft>
                <a:spcPct val="0"/>
              </a:spcAft>
            </a:pPr>
            <a:r>
              <a:rPr lang="en-US" altLang="en-US" sz="1100" b="1" dirty="0">
                <a:solidFill>
                  <a:srgbClr val="000000"/>
                </a:solidFill>
                <a:latin typeface="Arial" panose="020B0604020202020204" pitchFamily="34" charset="0"/>
                <a:cs typeface="Arial" panose="020B0604020202020204" pitchFamily="34" charset="0"/>
              </a:rPr>
              <a:t>Local Contracts for use by individual public bodies </a:t>
            </a:r>
            <a:r>
              <a:rPr lang="en-US" altLang="en-US" sz="1100" b="1" dirty="0" err="1">
                <a:solidFill>
                  <a:srgbClr val="000000"/>
                </a:solidFill>
                <a:latin typeface="Arial" panose="020B0604020202020204" pitchFamily="34" charset="0"/>
                <a:cs typeface="Arial" panose="020B0604020202020204" pitchFamily="34" charset="0"/>
              </a:rPr>
              <a:t>ie</a:t>
            </a:r>
            <a:r>
              <a:rPr lang="en-US" altLang="en-US" sz="1100" b="1" dirty="0">
                <a:solidFill>
                  <a:srgbClr val="000000"/>
                </a:solidFill>
                <a:latin typeface="Arial" panose="020B0604020202020204" pitchFamily="34" charset="0"/>
                <a:cs typeface="Arial" panose="020B0604020202020204" pitchFamily="34" charset="0"/>
              </a:rPr>
              <a:t> HE &amp; FE institutions</a:t>
            </a:r>
            <a:endParaRPr lang="en-GB" altLang="en-US" sz="1100" b="1" dirty="0">
              <a:solidFill>
                <a:srgbClr val="000000"/>
              </a:solidFill>
              <a:latin typeface="Arial" panose="020B0604020202020204" pitchFamily="34" charset="0"/>
              <a:cs typeface="Arial" panose="020B0604020202020204" pitchFamily="34" charset="0"/>
            </a:endParaRPr>
          </a:p>
        </p:txBody>
      </p:sp>
      <p:sp>
        <p:nvSpPr>
          <p:cNvPr id="17" name="Rectangle 16"/>
          <p:cNvSpPr/>
          <p:nvPr/>
        </p:nvSpPr>
        <p:spPr>
          <a:xfrm>
            <a:off x="6732287" y="4662566"/>
            <a:ext cx="2254679" cy="93871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defTabSz="914400" fontAlgn="base">
              <a:spcBef>
                <a:spcPct val="0"/>
              </a:spcBef>
              <a:spcAft>
                <a:spcPct val="0"/>
              </a:spcAft>
            </a:pPr>
            <a:r>
              <a:rPr lang="en-GB" sz="1100" b="1" dirty="0">
                <a:solidFill>
                  <a:srgbClr val="000000"/>
                </a:solidFill>
                <a:latin typeface="Arial MT"/>
                <a:ea typeface="Times New Roman" panose="02020603050405020304" pitchFamily="18" charset="0"/>
                <a:cs typeface="Times New Roman" panose="02020603050405020304" pitchFamily="18" charset="0"/>
              </a:rPr>
              <a:t>Local or regional collaborations between public bodies </a:t>
            </a:r>
            <a:r>
              <a:rPr lang="en-GB" sz="1100" b="1" dirty="0" err="1">
                <a:solidFill>
                  <a:srgbClr val="000000"/>
                </a:solidFill>
                <a:latin typeface="Arial MT"/>
                <a:ea typeface="Times New Roman" panose="02020603050405020304" pitchFamily="18" charset="0"/>
                <a:cs typeface="Times New Roman" panose="02020603050405020304" pitchFamily="18" charset="0"/>
              </a:rPr>
              <a:t>ie</a:t>
            </a:r>
            <a:r>
              <a:rPr lang="en-GB" sz="1100" b="1" dirty="0">
                <a:solidFill>
                  <a:srgbClr val="000000"/>
                </a:solidFill>
                <a:latin typeface="Arial MT"/>
                <a:ea typeface="Times New Roman" panose="02020603050405020304" pitchFamily="18" charset="0"/>
                <a:cs typeface="Times New Roman" panose="02020603050405020304" pitchFamily="18" charset="0"/>
              </a:rPr>
              <a:t> Waste Services Contract &amp; Coach Hire Services</a:t>
            </a:r>
            <a:endParaRPr lang="en-GB" sz="1100" b="1" dirty="0">
              <a:solidFill>
                <a:srgbClr val="000000"/>
              </a:solidFill>
              <a:latin typeface="Arial MT"/>
              <a:cs typeface="Arial" panose="020B0604020202020204" pitchFamily="34" charset="0"/>
            </a:endParaRPr>
          </a:p>
        </p:txBody>
      </p:sp>
    </p:spTree>
    <p:extLst>
      <p:ext uri="{BB962C8B-B14F-4D97-AF65-F5344CB8AC3E}">
        <p14:creationId xmlns:p14="http://schemas.microsoft.com/office/powerpoint/2010/main" val="3841561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pPr lvl="0"/>
            <a:r>
              <a:rPr lang="en-GB" dirty="0"/>
              <a:t>Contract Management Flow Chart</a:t>
            </a:r>
          </a:p>
        </p:txBody>
      </p:sp>
      <p:sp>
        <p:nvSpPr>
          <p:cNvPr id="4" name="Text Placeholder 3"/>
          <p:cNvSpPr>
            <a:spLocks noGrp="1"/>
          </p:cNvSpPr>
          <p:nvPr>
            <p:ph type="body" sz="quarter" idx="12"/>
          </p:nvPr>
        </p:nvSpPr>
        <p:spPr>
          <a:xfrm>
            <a:off x="420251" y="1088688"/>
            <a:ext cx="8279732" cy="400110"/>
          </a:xfrm>
        </p:spPr>
        <p:txBody>
          <a:bodyPr/>
          <a:lstStyle/>
          <a:p>
            <a:r>
              <a:rPr lang="en-GB" dirty="0"/>
              <a:t>Category A Contracts</a:t>
            </a:r>
          </a:p>
        </p:txBody>
      </p:sp>
      <p:pic>
        <p:nvPicPr>
          <p:cNvPr id="4098" name="Picture 2" descr="Category 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132" y="1758059"/>
            <a:ext cx="8101396" cy="3564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0346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904863"/>
          </a:xfrm>
        </p:spPr>
        <p:txBody>
          <a:bodyPr/>
          <a:lstStyle/>
          <a:p>
            <a:pPr lvl="0"/>
            <a:r>
              <a:rPr lang="en-GB" dirty="0"/>
              <a:t>Contract Management Flow Chart</a:t>
            </a:r>
          </a:p>
          <a:p>
            <a:endParaRPr lang="en-GB" dirty="0"/>
          </a:p>
        </p:txBody>
      </p:sp>
      <p:sp>
        <p:nvSpPr>
          <p:cNvPr id="4" name="Text Placeholder 3"/>
          <p:cNvSpPr>
            <a:spLocks noGrp="1"/>
          </p:cNvSpPr>
          <p:nvPr>
            <p:ph type="body" sz="quarter" idx="12"/>
          </p:nvPr>
        </p:nvSpPr>
        <p:spPr>
          <a:xfrm>
            <a:off x="431800" y="919713"/>
            <a:ext cx="8279732" cy="400110"/>
          </a:xfrm>
        </p:spPr>
        <p:txBody>
          <a:bodyPr/>
          <a:lstStyle/>
          <a:p>
            <a:r>
              <a:rPr lang="en-GB" dirty="0"/>
              <a:t>Category C &amp;C1 Contracts</a:t>
            </a:r>
          </a:p>
        </p:txBody>
      </p:sp>
      <p:pic>
        <p:nvPicPr>
          <p:cNvPr id="10242" name="Picture 2" descr="Category 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436" y="1319823"/>
            <a:ext cx="8370096" cy="3914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06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pPr lvl="0"/>
            <a:r>
              <a:rPr lang="en-GB" dirty="0"/>
              <a:t>Contract Management Flow Chart</a:t>
            </a:r>
          </a:p>
        </p:txBody>
      </p:sp>
      <p:sp>
        <p:nvSpPr>
          <p:cNvPr id="4" name="Text Placeholder 3"/>
          <p:cNvSpPr>
            <a:spLocks noGrp="1"/>
          </p:cNvSpPr>
          <p:nvPr>
            <p:ph type="body" sz="quarter" idx="12"/>
          </p:nvPr>
        </p:nvSpPr>
        <p:spPr>
          <a:xfrm>
            <a:off x="424429" y="946090"/>
            <a:ext cx="8279732" cy="400110"/>
          </a:xfrm>
        </p:spPr>
        <p:txBody>
          <a:bodyPr/>
          <a:lstStyle/>
          <a:p>
            <a:r>
              <a:rPr lang="en-GB" dirty="0"/>
              <a:t>Category B Contracts</a:t>
            </a:r>
          </a:p>
        </p:txBody>
      </p:sp>
      <p:pic>
        <p:nvPicPr>
          <p:cNvPr id="9218" name="Picture 2" descr="Category 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717" y="1453626"/>
            <a:ext cx="8101080" cy="3960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2570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Contract Management Flow Chart</a:t>
            </a:r>
          </a:p>
        </p:txBody>
      </p:sp>
      <p:sp>
        <p:nvSpPr>
          <p:cNvPr id="5" name="Oval 27"/>
          <p:cNvSpPr>
            <a:spLocks noChangeArrowheads="1"/>
          </p:cNvSpPr>
          <p:nvPr/>
        </p:nvSpPr>
        <p:spPr bwMode="auto">
          <a:xfrm>
            <a:off x="3041796" y="1145291"/>
            <a:ext cx="3557588" cy="2200275"/>
          </a:xfrm>
          <a:prstGeom prst="ellipse">
            <a:avLst/>
          </a:prstGeom>
          <a:solidFill>
            <a:srgbClr val="33CCFF"/>
          </a:solidFill>
          <a:ln w="9525" algn="ctr">
            <a:solidFill>
              <a:srgbClr val="000000"/>
            </a:solidFill>
            <a:round/>
            <a:headEnd/>
            <a:tailEnd/>
          </a:ln>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GB" altLang="en-US" sz="2400" b="0" i="0" u="none" strike="noStrike" kern="0" cap="none" spc="0" normalizeH="0" baseline="0" noProof="0">
              <a:ln>
                <a:noFill/>
              </a:ln>
              <a:solidFill>
                <a:srgbClr val="000000"/>
              </a:solidFill>
              <a:effectLst/>
              <a:uLnTx/>
              <a:uFillTx/>
              <a:latin typeface="Times" panose="02020603050405020304" pitchFamily="18" charset="0"/>
              <a:cs typeface="Arial" panose="020B0604020202020204" pitchFamily="34" charset="0"/>
            </a:endParaRPr>
          </a:p>
        </p:txBody>
      </p:sp>
      <p:sp>
        <p:nvSpPr>
          <p:cNvPr id="6" name="Flowchart: Process 7"/>
          <p:cNvSpPr>
            <a:spLocks noChangeArrowheads="1"/>
          </p:cNvSpPr>
          <p:nvPr/>
        </p:nvSpPr>
        <p:spPr bwMode="auto">
          <a:xfrm>
            <a:off x="295275" y="1449388"/>
            <a:ext cx="1252538" cy="611187"/>
          </a:xfrm>
          <a:prstGeom prst="flowChartProcess">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Contract Management Route</a:t>
            </a:r>
          </a:p>
        </p:txBody>
      </p:sp>
      <p:sp>
        <p:nvSpPr>
          <p:cNvPr id="7" name="Flowchart: Document 4"/>
          <p:cNvSpPr>
            <a:spLocks noChangeArrowheads="1"/>
          </p:cNvSpPr>
          <p:nvPr/>
        </p:nvSpPr>
        <p:spPr bwMode="auto">
          <a:xfrm>
            <a:off x="1758950" y="1449388"/>
            <a:ext cx="1189038" cy="612775"/>
          </a:xfrm>
          <a:prstGeom prst="flowChartDocument">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Contract – Defined KPI’s</a:t>
            </a:r>
          </a:p>
        </p:txBody>
      </p:sp>
      <p:sp>
        <p:nvSpPr>
          <p:cNvPr id="8" name="Content Placeholder 12"/>
          <p:cNvSpPr>
            <a:spLocks/>
          </p:cNvSpPr>
          <p:nvPr/>
        </p:nvSpPr>
        <p:spPr bwMode="auto">
          <a:xfrm>
            <a:off x="4051300" y="1138238"/>
            <a:ext cx="1312863" cy="254000"/>
          </a:xfrm>
          <a:prstGeom prst="flowChartProcess">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Supplier MI</a:t>
            </a:r>
          </a:p>
        </p:txBody>
      </p:sp>
      <p:sp>
        <p:nvSpPr>
          <p:cNvPr id="10" name="Content Placeholder 12"/>
          <p:cNvSpPr>
            <a:spLocks/>
          </p:cNvSpPr>
          <p:nvPr/>
        </p:nvSpPr>
        <p:spPr bwMode="auto">
          <a:xfrm>
            <a:off x="5004655" y="2259220"/>
            <a:ext cx="830262" cy="252413"/>
          </a:xfrm>
          <a:prstGeom prst="flowChartProcess">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Information </a:t>
            </a:r>
          </a:p>
        </p:txBody>
      </p:sp>
      <p:sp>
        <p:nvSpPr>
          <p:cNvPr id="11" name="Content Placeholder 12"/>
          <p:cNvSpPr>
            <a:spLocks/>
          </p:cNvSpPr>
          <p:nvPr/>
        </p:nvSpPr>
        <p:spPr bwMode="auto">
          <a:xfrm>
            <a:off x="4118121" y="2665068"/>
            <a:ext cx="1404937" cy="503238"/>
          </a:xfrm>
          <a:prstGeom prst="flowChartProcess">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GB" sz="1000" b="0" i="0" u="none" strike="noStrike" kern="0" cap="none" spc="0" normalizeH="0" baseline="0" noProof="0" dirty="0">
              <a:ln>
                <a:noFill/>
              </a:ln>
              <a:solidFill>
                <a:srgbClr val="000000"/>
              </a:solidFill>
              <a:effectLst/>
              <a:uLnTx/>
              <a:uFillTx/>
              <a:latin typeface="Arial MT"/>
              <a:cs typeface="Arial" charset="0"/>
            </a:endParaRPr>
          </a:p>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APUC</a:t>
            </a:r>
          </a:p>
        </p:txBody>
      </p:sp>
      <p:sp>
        <p:nvSpPr>
          <p:cNvPr id="12" name="Content Placeholder 12"/>
          <p:cNvSpPr>
            <a:spLocks/>
          </p:cNvSpPr>
          <p:nvPr/>
        </p:nvSpPr>
        <p:spPr bwMode="auto">
          <a:xfrm>
            <a:off x="3705337" y="2266605"/>
            <a:ext cx="831850" cy="252413"/>
          </a:xfrm>
          <a:prstGeom prst="flowChartProcess">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Information</a:t>
            </a:r>
            <a:r>
              <a:rPr kumimoji="0" lang="en-GB" sz="1000" b="0" i="0" u="none" strike="noStrike" kern="0" cap="none" spc="0" normalizeH="0" baseline="0" noProof="0" dirty="0">
                <a:ln>
                  <a:noFill/>
                </a:ln>
                <a:solidFill>
                  <a:srgbClr val="000000"/>
                </a:solidFill>
                <a:effectLst/>
                <a:uLnTx/>
                <a:uFillTx/>
                <a:latin typeface="Times" pitchFamily="18" charset="0"/>
                <a:cs typeface="Arial" charset="0"/>
              </a:rPr>
              <a:t> </a:t>
            </a:r>
          </a:p>
        </p:txBody>
      </p:sp>
      <p:sp>
        <p:nvSpPr>
          <p:cNvPr id="13" name="Content Placeholder 12"/>
          <p:cNvSpPr>
            <a:spLocks/>
          </p:cNvSpPr>
          <p:nvPr/>
        </p:nvSpPr>
        <p:spPr bwMode="auto">
          <a:xfrm>
            <a:off x="4014849" y="1560575"/>
            <a:ext cx="1404937" cy="503237"/>
          </a:xfrm>
          <a:prstGeom prst="flowChartProcess">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Contract Management Meetings</a:t>
            </a:r>
          </a:p>
        </p:txBody>
      </p:sp>
      <p:sp>
        <p:nvSpPr>
          <p:cNvPr id="14" name="Flowchart: Preparation 8"/>
          <p:cNvSpPr>
            <a:spLocks noChangeArrowheads="1"/>
          </p:cNvSpPr>
          <p:nvPr/>
        </p:nvSpPr>
        <p:spPr bwMode="auto">
          <a:xfrm>
            <a:off x="6796088" y="1449388"/>
            <a:ext cx="1304925" cy="488950"/>
          </a:xfrm>
          <a:prstGeom prst="flowChartPreparation">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900" b="0" i="0" u="none" strike="noStrike" kern="0" cap="none" spc="0" normalizeH="0" baseline="0" noProof="0" dirty="0">
                <a:ln>
                  <a:noFill/>
                </a:ln>
                <a:solidFill>
                  <a:srgbClr val="000000"/>
                </a:solidFill>
                <a:effectLst/>
                <a:uLnTx/>
                <a:uFillTx/>
                <a:latin typeface="Arial MT"/>
                <a:cs typeface="Arial" charset="0"/>
              </a:rPr>
              <a:t>Review of MI/user data</a:t>
            </a:r>
          </a:p>
        </p:txBody>
      </p:sp>
      <p:sp>
        <p:nvSpPr>
          <p:cNvPr id="15" name="Content Placeholder 12"/>
          <p:cNvSpPr txBox="1">
            <a:spLocks/>
          </p:cNvSpPr>
          <p:nvPr/>
        </p:nvSpPr>
        <p:spPr bwMode="auto">
          <a:xfrm>
            <a:off x="6611938" y="2840038"/>
            <a:ext cx="1403350" cy="503237"/>
          </a:xfrm>
          <a:prstGeom prst="flowChartProcess">
            <a:avLst/>
          </a:prstGeom>
          <a:solidFill>
            <a:srgbClr val="CCECFF"/>
          </a:solidFill>
          <a:ln cap="flat" algn="ctr">
            <a:solidFill>
              <a:srgbClr val="000000"/>
            </a:solidFill>
            <a:round/>
            <a:headEnd type="none" w="med" len="med"/>
            <a:tailEnd type="none" w="med" len="med"/>
          </a:ln>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ct val="0"/>
              </a:spcBef>
              <a:spcAft>
                <a:spcPct val="70000"/>
              </a:spcAft>
              <a:defRPr sz="2000" b="1">
                <a:solidFill>
                  <a:schemeClr val="tx1"/>
                </a:solidFill>
                <a:latin typeface="+mn-lt"/>
                <a:ea typeface="+mn-ea"/>
                <a:cs typeface="+mn-cs"/>
              </a:defRPr>
            </a:lvl1pPr>
            <a:lvl2pPr marL="381000" indent="-190500" algn="l" rtl="0" eaLnBrk="0" fontAlgn="base" hangingPunct="0">
              <a:lnSpc>
                <a:spcPct val="90000"/>
              </a:lnSpc>
              <a:spcBef>
                <a:spcPct val="0"/>
              </a:spcBef>
              <a:spcAft>
                <a:spcPct val="70000"/>
              </a:spcAft>
              <a:buFont typeface="Times" panose="02020603050405020304" pitchFamily="18" charset="0"/>
              <a:buChar char="•"/>
              <a:defRPr sz="2000">
                <a:solidFill>
                  <a:schemeClr val="tx1"/>
                </a:solidFill>
                <a:latin typeface="+mn-lt"/>
              </a:defRPr>
            </a:lvl2pPr>
            <a:lvl3pPr marL="757238" indent="-185738" algn="l" rtl="0" eaLnBrk="0" fontAlgn="base" hangingPunct="0">
              <a:lnSpc>
                <a:spcPct val="90000"/>
              </a:lnSpc>
              <a:spcBef>
                <a:spcPct val="0"/>
              </a:spcBef>
              <a:spcAft>
                <a:spcPct val="70000"/>
              </a:spcAft>
              <a:buChar char="–"/>
              <a:defRPr sz="2000">
                <a:solidFill>
                  <a:schemeClr val="tx1"/>
                </a:solidFill>
                <a:latin typeface="+mn-lt"/>
              </a:defRPr>
            </a:lvl3pPr>
            <a:lvl4pPr marL="1133475" indent="-185738" algn="l" rtl="0" eaLnBrk="0" fontAlgn="base" hangingPunct="0">
              <a:lnSpc>
                <a:spcPct val="90000"/>
              </a:lnSpc>
              <a:spcBef>
                <a:spcPct val="0"/>
              </a:spcBef>
              <a:spcAft>
                <a:spcPct val="70000"/>
              </a:spcAft>
              <a:buChar char="–"/>
              <a:defRPr sz="2000">
                <a:solidFill>
                  <a:schemeClr val="tx1"/>
                </a:solidFill>
                <a:latin typeface="+mn-lt"/>
              </a:defRPr>
            </a:lvl4pPr>
            <a:lvl5pPr marL="1524000" indent="-200025" algn="l" rtl="0" eaLnBrk="0" fontAlgn="base" hangingPunct="0">
              <a:lnSpc>
                <a:spcPct val="90000"/>
              </a:lnSpc>
              <a:spcBef>
                <a:spcPct val="0"/>
              </a:spcBef>
              <a:spcAft>
                <a:spcPct val="70000"/>
              </a:spcAft>
              <a:buChar char="»"/>
              <a:defRPr sz="2000">
                <a:solidFill>
                  <a:schemeClr val="tx1"/>
                </a:solidFill>
                <a:latin typeface="+mn-lt"/>
              </a:defRPr>
            </a:lvl5pPr>
            <a:lvl6pPr marL="1981200" indent="-200025" algn="l" rtl="0" fontAlgn="base">
              <a:lnSpc>
                <a:spcPct val="90000"/>
              </a:lnSpc>
              <a:spcBef>
                <a:spcPct val="0"/>
              </a:spcBef>
              <a:spcAft>
                <a:spcPct val="70000"/>
              </a:spcAft>
              <a:buChar char="»"/>
              <a:defRPr sz="2000">
                <a:solidFill>
                  <a:schemeClr val="tx1"/>
                </a:solidFill>
                <a:latin typeface="+mn-lt"/>
              </a:defRPr>
            </a:lvl6pPr>
            <a:lvl7pPr marL="2438400" indent="-200025" algn="l" rtl="0" fontAlgn="base">
              <a:lnSpc>
                <a:spcPct val="90000"/>
              </a:lnSpc>
              <a:spcBef>
                <a:spcPct val="0"/>
              </a:spcBef>
              <a:spcAft>
                <a:spcPct val="70000"/>
              </a:spcAft>
              <a:buChar char="»"/>
              <a:defRPr sz="2000">
                <a:solidFill>
                  <a:schemeClr val="tx1"/>
                </a:solidFill>
                <a:latin typeface="+mn-lt"/>
              </a:defRPr>
            </a:lvl7pPr>
            <a:lvl8pPr marL="2895600" indent="-200025" algn="l" rtl="0" fontAlgn="base">
              <a:lnSpc>
                <a:spcPct val="90000"/>
              </a:lnSpc>
              <a:spcBef>
                <a:spcPct val="0"/>
              </a:spcBef>
              <a:spcAft>
                <a:spcPct val="70000"/>
              </a:spcAft>
              <a:buChar char="»"/>
              <a:defRPr sz="2000">
                <a:solidFill>
                  <a:schemeClr val="tx1"/>
                </a:solidFill>
                <a:latin typeface="+mn-lt"/>
              </a:defRPr>
            </a:lvl8pPr>
            <a:lvl9pPr marL="3352800" indent="-200025" algn="l" rtl="0" fontAlgn="base">
              <a:lnSpc>
                <a:spcPct val="90000"/>
              </a:lnSpc>
              <a:spcBef>
                <a:spcPct val="0"/>
              </a:spcBef>
              <a:spcAft>
                <a:spcPct val="70000"/>
              </a:spcAft>
              <a:buChar char="»"/>
              <a:defRPr sz="2000">
                <a:solidFill>
                  <a:schemeClr val="tx1"/>
                </a:solidFill>
                <a:latin typeface="+mn-lt"/>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000" b="0" i="0" u="none" strike="noStrike" kern="0" cap="none" spc="0" normalizeH="0" baseline="0" noProof="0">
                <a:ln>
                  <a:noFill/>
                </a:ln>
                <a:solidFill>
                  <a:srgbClr val="000000"/>
                </a:solidFill>
                <a:effectLst/>
                <a:uLnTx/>
                <a:uFillTx/>
                <a:latin typeface="Arial MT"/>
                <a:ea typeface="+mn-ea"/>
                <a:cs typeface="+mn-cs"/>
              </a:rPr>
              <a:t>Glasgow Caledonian University</a:t>
            </a:r>
          </a:p>
        </p:txBody>
      </p:sp>
      <p:sp>
        <p:nvSpPr>
          <p:cNvPr id="16" name="Flowchart: Data 75"/>
          <p:cNvSpPr>
            <a:spLocks noChangeArrowheads="1"/>
          </p:cNvSpPr>
          <p:nvPr/>
        </p:nvSpPr>
        <p:spPr bwMode="auto">
          <a:xfrm>
            <a:off x="5765800" y="4179888"/>
            <a:ext cx="1550988" cy="384175"/>
          </a:xfrm>
          <a:prstGeom prst="flowChartInputOutput">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User Data</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/Feedback  </a:t>
            </a:r>
          </a:p>
        </p:txBody>
      </p:sp>
      <p:sp>
        <p:nvSpPr>
          <p:cNvPr id="17" name="Content Placeholder 12"/>
          <p:cNvSpPr>
            <a:spLocks/>
          </p:cNvSpPr>
          <p:nvPr/>
        </p:nvSpPr>
        <p:spPr bwMode="auto">
          <a:xfrm>
            <a:off x="5810250" y="5353050"/>
            <a:ext cx="1404938" cy="252413"/>
          </a:xfrm>
          <a:prstGeom prst="flowChartProcess">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End User</a:t>
            </a:r>
          </a:p>
        </p:txBody>
      </p:sp>
      <p:sp>
        <p:nvSpPr>
          <p:cNvPr id="18" name="Flowchart: Data 93"/>
          <p:cNvSpPr>
            <a:spLocks noChangeArrowheads="1"/>
          </p:cNvSpPr>
          <p:nvPr/>
        </p:nvSpPr>
        <p:spPr bwMode="auto">
          <a:xfrm>
            <a:off x="4235450" y="3476625"/>
            <a:ext cx="1416050" cy="384175"/>
          </a:xfrm>
          <a:prstGeom prst="flowChartInputOutput">
            <a:avLst/>
          </a:prstGeom>
          <a:solidFill>
            <a:srgbClr val="CCECFF"/>
          </a:solidFill>
          <a:ln w="9525" algn="ctr">
            <a:solidFill>
              <a:srgbClr val="000000"/>
            </a:solidFill>
            <a:round/>
            <a:headEnd/>
            <a:tailEnd/>
          </a:ln>
        </p:spPr>
        <p:txBody>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GB" sz="1000" b="0" i="0" u="none" strike="noStrike" kern="0" cap="none" spc="0" normalizeH="0" baseline="0" noProof="0" dirty="0">
                <a:ln>
                  <a:noFill/>
                </a:ln>
                <a:solidFill>
                  <a:srgbClr val="000000"/>
                </a:solidFill>
                <a:effectLst/>
                <a:uLnTx/>
                <a:uFillTx/>
                <a:latin typeface="Arial MT"/>
                <a:cs typeface="Arial" charset="0"/>
              </a:rPr>
              <a:t>Supplier MI</a:t>
            </a:r>
          </a:p>
        </p:txBody>
      </p:sp>
      <p:sp>
        <p:nvSpPr>
          <p:cNvPr id="19" name="TextBox 18"/>
          <p:cNvSpPr txBox="1"/>
          <p:nvPr/>
        </p:nvSpPr>
        <p:spPr bwMode="auto">
          <a:xfrm>
            <a:off x="79854" y="2957881"/>
            <a:ext cx="3381375" cy="2462213"/>
          </a:xfrm>
          <a:prstGeom prst="rect">
            <a:avLst/>
          </a:prstGeom>
          <a:noFill/>
          <a:ln w="9525">
            <a:solidFill>
              <a:srgbClr val="000000"/>
            </a:solidFill>
            <a:miter lim="800000"/>
            <a:headEnd/>
            <a:tailEnd/>
          </a:ln>
        </p:spPr>
        <p:txBody>
          <a:bodyPr wrap="square">
            <a:spAutoFit/>
          </a:bodyPr>
          <a:lstStyle/>
          <a:p>
            <a:pPr marL="171450" marR="0" lvl="0" indent="-171450" defTabSz="914400" eaLnBrk="1" fontAlgn="base" latinLnBrk="0" hangingPunct="1">
              <a:lnSpc>
                <a:spcPct val="100000"/>
              </a:lnSpc>
              <a:spcBef>
                <a:spcPct val="0"/>
              </a:spcBef>
              <a:spcAft>
                <a:spcPct val="0"/>
              </a:spcAft>
              <a:buClrTx/>
              <a:buSzTx/>
              <a:buFont typeface="Arial" pitchFamily="34" charset="0"/>
              <a:buChar char="•"/>
              <a:tabLst/>
              <a:defRPr/>
            </a:pPr>
            <a:r>
              <a:rPr kumimoji="0" lang="en-GB" sz="1100" b="0" i="0" u="none" strike="noStrike" kern="0" cap="none" spc="0" normalizeH="0" baseline="0" noProof="0" dirty="0">
                <a:ln>
                  <a:noFill/>
                </a:ln>
                <a:solidFill>
                  <a:srgbClr val="000000"/>
                </a:solidFill>
                <a:effectLst/>
                <a:uLnTx/>
                <a:uFillTx/>
                <a:latin typeface="Arial" charset="0"/>
                <a:cs typeface="Arial" charset="0"/>
              </a:rPr>
              <a:t>Glasgow Caledonian University is ultimately responsible for Contract Management, including conducting Management Meetings, collating and monitoring Supplier Management Information.</a:t>
            </a: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100" b="0" i="0" u="none" strike="noStrike" kern="0" cap="none" spc="0" normalizeH="0" baseline="0" noProof="0" dirty="0">
              <a:ln>
                <a:noFill/>
              </a:ln>
              <a:solidFill>
                <a:srgbClr val="000000"/>
              </a:solidFill>
              <a:effectLst/>
              <a:uLnTx/>
              <a:uFillTx/>
              <a:latin typeface="Arial" charset="0"/>
              <a:cs typeface="Arial" charset="0"/>
            </a:endParaRPr>
          </a:p>
          <a:p>
            <a:pPr marL="171450" marR="0" lvl="0" indent="-171450" defTabSz="914400" eaLnBrk="1" fontAlgn="base" latinLnBrk="0" hangingPunct="1">
              <a:lnSpc>
                <a:spcPct val="100000"/>
              </a:lnSpc>
              <a:spcBef>
                <a:spcPct val="0"/>
              </a:spcBef>
              <a:spcAft>
                <a:spcPct val="0"/>
              </a:spcAft>
              <a:buClrTx/>
              <a:buSzTx/>
              <a:buFont typeface="Arial" pitchFamily="34" charset="0"/>
              <a:buChar char="•"/>
              <a:tabLst/>
              <a:defRPr/>
            </a:pPr>
            <a:r>
              <a:rPr kumimoji="0" lang="en-GB" sz="1100" b="0" i="0" u="none" strike="noStrike" kern="0" cap="none" spc="0" normalizeH="0" baseline="0" noProof="0" dirty="0">
                <a:ln>
                  <a:noFill/>
                </a:ln>
                <a:solidFill>
                  <a:srgbClr val="000000"/>
                </a:solidFill>
                <a:effectLst/>
                <a:uLnTx/>
                <a:uFillTx/>
                <a:latin typeface="Arial" charset="0"/>
                <a:cs typeface="Arial" charset="0"/>
              </a:rPr>
              <a:t>Glasgow Caledonian University should take on a role of collating all end user information from the respective end Users and make the information available to the APUC.</a:t>
            </a:r>
          </a:p>
          <a:p>
            <a:pPr marL="0" marR="0" lvl="0" indent="0" defTabSz="914400" eaLnBrk="1" fontAlgn="base" latinLnBrk="0" hangingPunct="1">
              <a:lnSpc>
                <a:spcPct val="100000"/>
              </a:lnSpc>
              <a:spcBef>
                <a:spcPct val="0"/>
              </a:spcBef>
              <a:spcAft>
                <a:spcPct val="0"/>
              </a:spcAft>
              <a:buClrTx/>
              <a:buSzTx/>
              <a:buFontTx/>
              <a:buNone/>
              <a:tabLst/>
              <a:defRPr/>
            </a:pPr>
            <a:endParaRPr kumimoji="0" lang="en-GB" sz="1100" b="0" i="0" u="none" strike="noStrike" kern="0" cap="none" spc="0" normalizeH="0" baseline="0" noProof="0" dirty="0">
              <a:ln>
                <a:noFill/>
              </a:ln>
              <a:solidFill>
                <a:srgbClr val="000000"/>
              </a:solidFill>
              <a:effectLst/>
              <a:uLnTx/>
              <a:uFillTx/>
              <a:latin typeface="Arial" charset="0"/>
              <a:cs typeface="Arial" charset="0"/>
            </a:endParaRPr>
          </a:p>
          <a:p>
            <a:pPr marL="171450" marR="0" lvl="0" indent="-171450" defTabSz="914400" eaLnBrk="1" fontAlgn="base" latinLnBrk="0" hangingPunct="1">
              <a:lnSpc>
                <a:spcPct val="100000"/>
              </a:lnSpc>
              <a:spcBef>
                <a:spcPct val="0"/>
              </a:spcBef>
              <a:spcAft>
                <a:spcPct val="0"/>
              </a:spcAft>
              <a:buClrTx/>
              <a:buSzTx/>
              <a:buFont typeface="Arial" pitchFamily="34" charset="0"/>
              <a:buChar char="•"/>
              <a:tabLst/>
              <a:defRPr/>
            </a:pPr>
            <a:r>
              <a:rPr kumimoji="0" lang="en-GB" sz="1100" b="0" i="0" u="none" strike="noStrike" kern="0" cap="none" spc="0" normalizeH="0" baseline="0" noProof="0" dirty="0">
                <a:ln>
                  <a:noFill/>
                </a:ln>
                <a:solidFill>
                  <a:srgbClr val="000000"/>
                </a:solidFill>
                <a:effectLst/>
                <a:uLnTx/>
                <a:uFillTx/>
                <a:latin typeface="Arial" charset="0"/>
                <a:cs typeface="Arial" charset="0"/>
              </a:rPr>
              <a:t>Glasgow Caledonian University will be responsible for retrieving User Feedback and using this to develop better supplier relationships for the benefit of the University.</a:t>
            </a:r>
          </a:p>
        </p:txBody>
      </p:sp>
      <p:cxnSp>
        <p:nvCxnSpPr>
          <p:cNvPr id="20" name="Straight Arrow Connector 85"/>
          <p:cNvCxnSpPr>
            <a:cxnSpLocks noChangeShapeType="1"/>
          </p:cNvCxnSpPr>
          <p:nvPr/>
        </p:nvCxnSpPr>
        <p:spPr bwMode="auto">
          <a:xfrm>
            <a:off x="1547813" y="1755775"/>
            <a:ext cx="211137" cy="0"/>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21" name="Right Arrow 29"/>
          <p:cNvSpPr>
            <a:spLocks noChangeArrowheads="1"/>
          </p:cNvSpPr>
          <p:nvPr/>
        </p:nvSpPr>
        <p:spPr bwMode="auto">
          <a:xfrm>
            <a:off x="611188" y="1157288"/>
            <a:ext cx="504825" cy="215900"/>
          </a:xfrm>
          <a:prstGeom prst="rightArrow">
            <a:avLst>
              <a:gd name="adj1" fmla="val 50000"/>
              <a:gd name="adj2" fmla="val 50110"/>
            </a:avLst>
          </a:prstGeom>
          <a:solidFill>
            <a:srgbClr val="0099FF"/>
          </a:solidFill>
          <a:ln w="9525" algn="ctr">
            <a:solidFill>
              <a:srgbClr val="000000"/>
            </a:solidFill>
            <a:round/>
            <a:headEnd/>
            <a:tailEnd/>
          </a:ln>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GB" altLang="en-US" sz="2400" b="0" i="0" u="none" strike="noStrike" kern="0" cap="none" spc="0" normalizeH="0" baseline="0" noProof="0">
              <a:ln>
                <a:noFill/>
              </a:ln>
              <a:solidFill>
                <a:srgbClr val="000000"/>
              </a:solidFill>
              <a:effectLst/>
              <a:uLnTx/>
              <a:uFillTx/>
              <a:latin typeface="Times" panose="02020603050405020304" pitchFamily="18" charset="0"/>
              <a:cs typeface="Arial" panose="020B0604020202020204" pitchFamily="34" charset="0"/>
            </a:endParaRPr>
          </a:p>
        </p:txBody>
      </p:sp>
      <p:cxnSp>
        <p:nvCxnSpPr>
          <p:cNvPr id="22" name="Straight Arrow Connector 87"/>
          <p:cNvCxnSpPr>
            <a:cxnSpLocks noChangeShapeType="1"/>
          </p:cNvCxnSpPr>
          <p:nvPr/>
        </p:nvCxnSpPr>
        <p:spPr bwMode="auto">
          <a:xfrm>
            <a:off x="2947988" y="1755775"/>
            <a:ext cx="973053" cy="0"/>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24" name="Straight Arrow Connector 84"/>
          <p:cNvCxnSpPr>
            <a:cxnSpLocks noChangeShapeType="1"/>
          </p:cNvCxnSpPr>
          <p:nvPr/>
        </p:nvCxnSpPr>
        <p:spPr bwMode="auto">
          <a:xfrm flipH="1">
            <a:off x="4000479" y="2089800"/>
            <a:ext cx="341972" cy="142349"/>
          </a:xfrm>
          <a:prstGeom prst="straightConnector1">
            <a:avLst/>
          </a:prstGeom>
          <a:noFill/>
          <a:ln w="9525"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cxnSp>
        <p:nvCxnSpPr>
          <p:cNvPr id="25" name="Straight Arrow Connector 88"/>
          <p:cNvCxnSpPr>
            <a:cxnSpLocks noChangeShapeType="1"/>
          </p:cNvCxnSpPr>
          <p:nvPr/>
        </p:nvCxnSpPr>
        <p:spPr bwMode="auto">
          <a:xfrm>
            <a:off x="4943475" y="2118352"/>
            <a:ext cx="420688" cy="124868"/>
          </a:xfrm>
          <a:prstGeom prst="straightConnector1">
            <a:avLst/>
          </a:prstGeom>
          <a:noFill/>
          <a:ln w="9525" algn="ctr">
            <a:solidFill>
              <a:srgbClr val="000000"/>
            </a:solidFill>
            <a:prstDash val="dash"/>
            <a:round/>
            <a:headEnd/>
            <a:tailEnd type="arrow" w="med" len="med"/>
          </a:ln>
          <a:extLst>
            <a:ext uri="{909E8E84-426E-40DD-AFC4-6F175D3DCCD1}">
              <a14:hiddenFill xmlns:a14="http://schemas.microsoft.com/office/drawing/2010/main">
                <a:noFill/>
              </a14:hiddenFill>
            </a:ext>
          </a:extLst>
        </p:spPr>
      </p:cxnSp>
      <p:cxnSp>
        <p:nvCxnSpPr>
          <p:cNvPr id="26" name="Straight Arrow Connector 128"/>
          <p:cNvCxnSpPr>
            <a:cxnSpLocks noChangeShapeType="1"/>
          </p:cNvCxnSpPr>
          <p:nvPr/>
        </p:nvCxnSpPr>
        <p:spPr bwMode="auto">
          <a:xfrm flipH="1" flipV="1">
            <a:off x="5419786" y="1265238"/>
            <a:ext cx="1376303" cy="428626"/>
          </a:xfrm>
          <a:prstGeom prst="straightConnector1">
            <a:avLst/>
          </a:prstGeom>
          <a:noFill/>
          <a:ln w="9525" cap="flat" cmpd="sng" algn="ctr">
            <a:solidFill>
              <a:srgbClr val="000000">
                <a:shade val="95000"/>
                <a:satMod val="105000"/>
              </a:srgbClr>
            </a:solidFill>
            <a:prstDash val="solid"/>
            <a:headEnd/>
            <a:tailEnd type="arrow" w="med" len="med"/>
          </a:ln>
          <a:effectLst/>
        </p:spPr>
      </p:cxnSp>
      <p:cxnSp>
        <p:nvCxnSpPr>
          <p:cNvPr id="27" name="Straight Arrow Connector 10"/>
          <p:cNvCxnSpPr>
            <a:cxnSpLocks noChangeShapeType="1"/>
          </p:cNvCxnSpPr>
          <p:nvPr/>
        </p:nvCxnSpPr>
        <p:spPr bwMode="auto">
          <a:xfrm flipV="1">
            <a:off x="7313613" y="1938338"/>
            <a:ext cx="134937" cy="901700"/>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18"/>
          <p:cNvCxnSpPr>
            <a:cxnSpLocks noChangeShapeType="1"/>
          </p:cNvCxnSpPr>
          <p:nvPr/>
        </p:nvCxnSpPr>
        <p:spPr bwMode="auto">
          <a:xfrm flipV="1">
            <a:off x="6540500" y="3343275"/>
            <a:ext cx="773113" cy="836613"/>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29" name="Straight Arrow Connector 35"/>
          <p:cNvCxnSpPr>
            <a:cxnSpLocks noChangeShapeType="1"/>
          </p:cNvCxnSpPr>
          <p:nvPr/>
        </p:nvCxnSpPr>
        <p:spPr bwMode="auto">
          <a:xfrm flipV="1">
            <a:off x="6511925" y="4564063"/>
            <a:ext cx="28575" cy="788987"/>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30" name="Straight Arrow Connector 38"/>
          <p:cNvCxnSpPr>
            <a:cxnSpLocks noChangeShapeType="1"/>
          </p:cNvCxnSpPr>
          <p:nvPr/>
        </p:nvCxnSpPr>
        <p:spPr bwMode="auto">
          <a:xfrm flipV="1">
            <a:off x="5508625" y="3092450"/>
            <a:ext cx="1103313" cy="576263"/>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37" name="Straight Arrow Connector 84"/>
          <p:cNvCxnSpPr>
            <a:cxnSpLocks noChangeShapeType="1"/>
          </p:cNvCxnSpPr>
          <p:nvPr/>
        </p:nvCxnSpPr>
        <p:spPr bwMode="auto">
          <a:xfrm>
            <a:off x="4175415" y="2534577"/>
            <a:ext cx="618041" cy="140602"/>
          </a:xfrm>
          <a:prstGeom prst="straightConnector1">
            <a:avLst/>
          </a:prstGeom>
          <a:noFill/>
          <a:ln w="9525"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cxnSp>
        <p:nvCxnSpPr>
          <p:cNvPr id="40" name="Straight Arrow Connector 88"/>
          <p:cNvCxnSpPr>
            <a:cxnSpLocks noChangeShapeType="1"/>
          </p:cNvCxnSpPr>
          <p:nvPr/>
        </p:nvCxnSpPr>
        <p:spPr bwMode="auto">
          <a:xfrm flipH="1">
            <a:off x="4827878" y="2546177"/>
            <a:ext cx="591908" cy="96140"/>
          </a:xfrm>
          <a:prstGeom prst="straightConnector1">
            <a:avLst/>
          </a:prstGeom>
          <a:noFill/>
          <a:ln w="9525" algn="ctr">
            <a:solidFill>
              <a:srgbClr val="000000"/>
            </a:solidFill>
            <a:prstDash val="dash"/>
            <a:round/>
            <a:headEnd/>
            <a:tailEnd type="arrow" w="med" len="med"/>
          </a:ln>
          <a:extLst>
            <a:ext uri="{909E8E84-426E-40DD-AFC4-6F175D3DCCD1}">
              <a14:hiddenFill xmlns:a14="http://schemas.microsoft.com/office/drawing/2010/main">
                <a:noFill/>
              </a14:hiddenFill>
            </a:ext>
          </a:extLst>
        </p:spPr>
      </p:cxnSp>
      <p:cxnSp>
        <p:nvCxnSpPr>
          <p:cNvPr id="55" name="Straight Arrow Connector 85"/>
          <p:cNvCxnSpPr>
            <a:cxnSpLocks noChangeShapeType="1"/>
            <a:endCxn id="13" idx="0"/>
          </p:cNvCxnSpPr>
          <p:nvPr/>
        </p:nvCxnSpPr>
        <p:spPr bwMode="auto">
          <a:xfrm>
            <a:off x="4717318" y="1392238"/>
            <a:ext cx="0" cy="168337"/>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688505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Management Route</a:t>
            </a:r>
          </a:p>
        </p:txBody>
      </p:sp>
      <p:grpSp>
        <p:nvGrpSpPr>
          <p:cNvPr id="348" name="Group 7"/>
          <p:cNvGrpSpPr>
            <a:grpSpLocks noChangeAspect="1"/>
          </p:cNvGrpSpPr>
          <p:nvPr/>
        </p:nvGrpSpPr>
        <p:grpSpPr bwMode="auto">
          <a:xfrm>
            <a:off x="1323437" y="3421857"/>
            <a:ext cx="6534150" cy="2370138"/>
            <a:chOff x="204" y="754"/>
            <a:chExt cx="4115" cy="1493"/>
          </a:xfrm>
        </p:grpSpPr>
        <p:sp>
          <p:nvSpPr>
            <p:cNvPr id="349" name="AutoShape 6"/>
            <p:cNvSpPr>
              <a:spLocks noChangeAspect="1" noChangeArrowheads="1" noTextEdit="1"/>
            </p:cNvSpPr>
            <p:nvPr/>
          </p:nvSpPr>
          <p:spPr bwMode="auto">
            <a:xfrm>
              <a:off x="204" y="754"/>
              <a:ext cx="4115" cy="1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grpSp>
          <p:nvGrpSpPr>
            <p:cNvPr id="350" name="Group 208"/>
            <p:cNvGrpSpPr>
              <a:grpSpLocks/>
            </p:cNvGrpSpPr>
            <p:nvPr/>
          </p:nvGrpSpPr>
          <p:grpSpPr bwMode="auto">
            <a:xfrm>
              <a:off x="253" y="753"/>
              <a:ext cx="3424" cy="1087"/>
              <a:chOff x="253" y="753"/>
              <a:chExt cx="3424" cy="1087"/>
            </a:xfrm>
          </p:grpSpPr>
          <p:sp>
            <p:nvSpPr>
              <p:cNvPr id="492" name="Rectangle 8"/>
              <p:cNvSpPr>
                <a:spLocks noChangeArrowheads="1"/>
              </p:cNvSpPr>
              <p:nvPr/>
            </p:nvSpPr>
            <p:spPr bwMode="auto">
              <a:xfrm>
                <a:off x="253" y="75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US" altLang="en-US" sz="1800" b="0">
                  <a:solidFill>
                    <a:srgbClr val="000000"/>
                  </a:solidFill>
                  <a:latin typeface="Arial" panose="020B0604020202020204" pitchFamily="34" charset="0"/>
                  <a:cs typeface="Arial" panose="020B0604020202020204" pitchFamily="34" charset="0"/>
                </a:endParaRPr>
              </a:p>
            </p:txBody>
          </p:sp>
          <p:sp>
            <p:nvSpPr>
              <p:cNvPr id="493" name="Rectangle 12"/>
              <p:cNvSpPr>
                <a:spLocks noChangeArrowheads="1"/>
              </p:cNvSpPr>
              <p:nvPr/>
            </p:nvSpPr>
            <p:spPr bwMode="auto">
              <a:xfrm>
                <a:off x="647" y="75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US" altLang="en-US" sz="1800" b="0">
                  <a:solidFill>
                    <a:srgbClr val="000000"/>
                  </a:solidFill>
                  <a:latin typeface="Arial" panose="020B0604020202020204" pitchFamily="34" charset="0"/>
                  <a:cs typeface="Arial" panose="020B0604020202020204" pitchFamily="34" charset="0"/>
                </a:endParaRPr>
              </a:p>
            </p:txBody>
          </p:sp>
          <p:sp>
            <p:nvSpPr>
              <p:cNvPr id="494" name="Rectangle 13"/>
              <p:cNvSpPr>
                <a:spLocks noChangeArrowheads="1"/>
              </p:cNvSpPr>
              <p:nvPr/>
            </p:nvSpPr>
            <p:spPr bwMode="auto">
              <a:xfrm>
                <a:off x="1148" y="753"/>
                <a:ext cx="67"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100">
                    <a:solidFill>
                      <a:srgbClr val="000000"/>
                    </a:solidFill>
                    <a:latin typeface="Calibri" panose="020F050202020403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95" name="Rectangle 14"/>
              <p:cNvSpPr>
                <a:spLocks noChangeArrowheads="1"/>
              </p:cNvSpPr>
              <p:nvPr/>
            </p:nvSpPr>
            <p:spPr bwMode="auto">
              <a:xfrm>
                <a:off x="253" y="876"/>
                <a:ext cx="66"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100" b="0">
                    <a:solidFill>
                      <a:srgbClr val="000000"/>
                    </a:solidFill>
                    <a:latin typeface="Calibri" panose="020F050202020403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96" name="Rectangle 15"/>
              <p:cNvSpPr>
                <a:spLocks noChangeArrowheads="1"/>
              </p:cNvSpPr>
              <p:nvPr/>
            </p:nvSpPr>
            <p:spPr bwMode="auto">
              <a:xfrm>
                <a:off x="253" y="999"/>
                <a:ext cx="66"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100" b="0">
                    <a:solidFill>
                      <a:srgbClr val="000000"/>
                    </a:solidFill>
                    <a:latin typeface="Calibri" panose="020F050202020403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97" name="Rectangle 16"/>
              <p:cNvSpPr>
                <a:spLocks noChangeArrowheads="1"/>
              </p:cNvSpPr>
              <p:nvPr/>
            </p:nvSpPr>
            <p:spPr bwMode="auto">
              <a:xfrm>
                <a:off x="253" y="1107"/>
                <a:ext cx="66"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100" b="0">
                    <a:solidFill>
                      <a:srgbClr val="000000"/>
                    </a:solidFill>
                    <a:latin typeface="Calibri" panose="020F050202020403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98" name="Rectangle 17"/>
              <p:cNvSpPr>
                <a:spLocks noChangeArrowheads="1"/>
              </p:cNvSpPr>
              <p:nvPr/>
            </p:nvSpPr>
            <p:spPr bwMode="auto">
              <a:xfrm>
                <a:off x="1751" y="1013"/>
                <a:ext cx="379" cy="349"/>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99" name="Rectangle 18"/>
              <p:cNvSpPr>
                <a:spLocks noChangeArrowheads="1"/>
              </p:cNvSpPr>
              <p:nvPr/>
            </p:nvSpPr>
            <p:spPr bwMode="auto">
              <a:xfrm>
                <a:off x="1751" y="1362"/>
                <a:ext cx="44" cy="129"/>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00" name="Rectangle 19"/>
              <p:cNvSpPr>
                <a:spLocks noChangeArrowheads="1"/>
              </p:cNvSpPr>
              <p:nvPr/>
            </p:nvSpPr>
            <p:spPr bwMode="auto">
              <a:xfrm>
                <a:off x="2092" y="1362"/>
                <a:ext cx="38" cy="129"/>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01" name="Rectangle 20"/>
              <p:cNvSpPr>
                <a:spLocks noChangeArrowheads="1"/>
              </p:cNvSpPr>
              <p:nvPr/>
            </p:nvSpPr>
            <p:spPr bwMode="auto">
              <a:xfrm>
                <a:off x="1751" y="1491"/>
                <a:ext cx="379" cy="349"/>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02" name="Rectangle 21"/>
              <p:cNvSpPr>
                <a:spLocks noChangeArrowheads="1"/>
              </p:cNvSpPr>
              <p:nvPr/>
            </p:nvSpPr>
            <p:spPr bwMode="auto">
              <a:xfrm>
                <a:off x="1795" y="1362"/>
                <a:ext cx="297" cy="129"/>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03" name="Rectangle 22"/>
              <p:cNvSpPr>
                <a:spLocks noChangeArrowheads="1"/>
              </p:cNvSpPr>
              <p:nvPr/>
            </p:nvSpPr>
            <p:spPr bwMode="auto">
              <a:xfrm>
                <a:off x="1795" y="1366"/>
                <a:ext cx="26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Risk</a:t>
                </a:r>
                <a:endParaRPr lang="en-US" altLang="en-US" sz="1800" b="0">
                  <a:solidFill>
                    <a:srgbClr val="000000"/>
                  </a:solidFill>
                  <a:latin typeface="Arial" panose="020B0604020202020204" pitchFamily="34" charset="0"/>
                  <a:cs typeface="Arial" panose="020B0604020202020204" pitchFamily="34" charset="0"/>
                </a:endParaRPr>
              </a:p>
            </p:txBody>
          </p:sp>
          <p:sp>
            <p:nvSpPr>
              <p:cNvPr id="504" name="Rectangle 23"/>
              <p:cNvSpPr>
                <a:spLocks noChangeArrowheads="1"/>
              </p:cNvSpPr>
              <p:nvPr/>
            </p:nvSpPr>
            <p:spPr bwMode="auto">
              <a:xfrm>
                <a:off x="2012" y="1366"/>
                <a:ext cx="81"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505" name="Rectangle 24"/>
              <p:cNvSpPr>
                <a:spLocks noChangeArrowheads="1"/>
              </p:cNvSpPr>
              <p:nvPr/>
            </p:nvSpPr>
            <p:spPr bwMode="auto">
              <a:xfrm>
                <a:off x="2135" y="1013"/>
                <a:ext cx="379" cy="3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06" name="Rectangle 25"/>
              <p:cNvSpPr>
                <a:spLocks noChangeArrowheads="1"/>
              </p:cNvSpPr>
              <p:nvPr/>
            </p:nvSpPr>
            <p:spPr bwMode="auto">
              <a:xfrm>
                <a:off x="2135" y="1048"/>
                <a:ext cx="43" cy="12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07" name="Rectangle 26"/>
              <p:cNvSpPr>
                <a:spLocks noChangeArrowheads="1"/>
              </p:cNvSpPr>
              <p:nvPr/>
            </p:nvSpPr>
            <p:spPr bwMode="auto">
              <a:xfrm>
                <a:off x="2476" y="1048"/>
                <a:ext cx="38" cy="12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08" name="Rectangle 27"/>
              <p:cNvSpPr>
                <a:spLocks noChangeArrowheads="1"/>
              </p:cNvSpPr>
              <p:nvPr/>
            </p:nvSpPr>
            <p:spPr bwMode="auto">
              <a:xfrm>
                <a:off x="2135" y="1176"/>
                <a:ext cx="379" cy="3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09" name="Rectangle 28"/>
              <p:cNvSpPr>
                <a:spLocks noChangeArrowheads="1"/>
              </p:cNvSpPr>
              <p:nvPr/>
            </p:nvSpPr>
            <p:spPr bwMode="auto">
              <a:xfrm>
                <a:off x="2178" y="1048"/>
                <a:ext cx="298" cy="12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10" name="Rectangle 29"/>
              <p:cNvSpPr>
                <a:spLocks noChangeArrowheads="1"/>
              </p:cNvSpPr>
              <p:nvPr/>
            </p:nvSpPr>
            <p:spPr bwMode="auto">
              <a:xfrm>
                <a:off x="2178" y="1047"/>
                <a:ext cx="13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H</a:t>
                </a:r>
                <a:endParaRPr lang="en-US" altLang="en-US" sz="1800" b="0">
                  <a:solidFill>
                    <a:srgbClr val="000000"/>
                  </a:solidFill>
                  <a:latin typeface="Arial" panose="020B0604020202020204" pitchFamily="34" charset="0"/>
                  <a:cs typeface="Arial" panose="020B0604020202020204" pitchFamily="34" charset="0"/>
                </a:endParaRPr>
              </a:p>
            </p:txBody>
          </p:sp>
          <p:sp>
            <p:nvSpPr>
              <p:cNvPr id="511" name="Rectangle 30"/>
              <p:cNvSpPr>
                <a:spLocks noChangeArrowheads="1"/>
              </p:cNvSpPr>
              <p:nvPr/>
            </p:nvSpPr>
            <p:spPr bwMode="auto">
              <a:xfrm>
                <a:off x="2259" y="104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512" name="Rectangle 31"/>
              <p:cNvSpPr>
                <a:spLocks noChangeArrowheads="1"/>
              </p:cNvSpPr>
              <p:nvPr/>
            </p:nvSpPr>
            <p:spPr bwMode="auto">
              <a:xfrm>
                <a:off x="2519" y="1013"/>
                <a:ext cx="378" cy="3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13" name="Rectangle 32"/>
              <p:cNvSpPr>
                <a:spLocks noChangeArrowheads="1"/>
              </p:cNvSpPr>
              <p:nvPr/>
            </p:nvSpPr>
            <p:spPr bwMode="auto">
              <a:xfrm>
                <a:off x="2519" y="1048"/>
                <a:ext cx="43" cy="12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14" name="Rectangle 33"/>
              <p:cNvSpPr>
                <a:spLocks noChangeArrowheads="1"/>
              </p:cNvSpPr>
              <p:nvPr/>
            </p:nvSpPr>
            <p:spPr bwMode="auto">
              <a:xfrm>
                <a:off x="2860" y="1048"/>
                <a:ext cx="37" cy="12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15" name="Rectangle 34"/>
              <p:cNvSpPr>
                <a:spLocks noChangeArrowheads="1"/>
              </p:cNvSpPr>
              <p:nvPr/>
            </p:nvSpPr>
            <p:spPr bwMode="auto">
              <a:xfrm>
                <a:off x="2519" y="1176"/>
                <a:ext cx="378" cy="3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16" name="Rectangle 35"/>
              <p:cNvSpPr>
                <a:spLocks noChangeArrowheads="1"/>
              </p:cNvSpPr>
              <p:nvPr/>
            </p:nvSpPr>
            <p:spPr bwMode="auto">
              <a:xfrm>
                <a:off x="2562" y="1048"/>
                <a:ext cx="298" cy="12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17" name="Rectangle 36"/>
              <p:cNvSpPr>
                <a:spLocks noChangeArrowheads="1"/>
              </p:cNvSpPr>
              <p:nvPr/>
            </p:nvSpPr>
            <p:spPr bwMode="auto">
              <a:xfrm>
                <a:off x="2562" y="1047"/>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2</a:t>
                </a:r>
                <a:endParaRPr lang="en-US" altLang="en-US" sz="1800" b="0">
                  <a:solidFill>
                    <a:srgbClr val="000000"/>
                  </a:solidFill>
                  <a:latin typeface="Arial" panose="020B0604020202020204" pitchFamily="34" charset="0"/>
                  <a:cs typeface="Arial" panose="020B0604020202020204" pitchFamily="34" charset="0"/>
                </a:endParaRPr>
              </a:p>
            </p:txBody>
          </p:sp>
          <p:sp>
            <p:nvSpPr>
              <p:cNvPr id="518" name="Rectangle 37"/>
              <p:cNvSpPr>
                <a:spLocks noChangeArrowheads="1"/>
              </p:cNvSpPr>
              <p:nvPr/>
            </p:nvSpPr>
            <p:spPr bwMode="auto">
              <a:xfrm>
                <a:off x="2625" y="104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519" name="Rectangle 38"/>
              <p:cNvSpPr>
                <a:spLocks noChangeArrowheads="1"/>
              </p:cNvSpPr>
              <p:nvPr/>
            </p:nvSpPr>
            <p:spPr bwMode="auto">
              <a:xfrm>
                <a:off x="2903" y="1013"/>
                <a:ext cx="378" cy="3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20" name="Rectangle 39"/>
              <p:cNvSpPr>
                <a:spLocks noChangeArrowheads="1"/>
              </p:cNvSpPr>
              <p:nvPr/>
            </p:nvSpPr>
            <p:spPr bwMode="auto">
              <a:xfrm>
                <a:off x="2903" y="1048"/>
                <a:ext cx="43" cy="12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21" name="Rectangle 40"/>
              <p:cNvSpPr>
                <a:spLocks noChangeArrowheads="1"/>
              </p:cNvSpPr>
              <p:nvPr/>
            </p:nvSpPr>
            <p:spPr bwMode="auto">
              <a:xfrm>
                <a:off x="3244" y="1048"/>
                <a:ext cx="37" cy="12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22" name="Rectangle 41"/>
              <p:cNvSpPr>
                <a:spLocks noChangeArrowheads="1"/>
              </p:cNvSpPr>
              <p:nvPr/>
            </p:nvSpPr>
            <p:spPr bwMode="auto">
              <a:xfrm>
                <a:off x="2903" y="1176"/>
                <a:ext cx="378" cy="3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23" name="Rectangle 42"/>
              <p:cNvSpPr>
                <a:spLocks noChangeArrowheads="1"/>
              </p:cNvSpPr>
              <p:nvPr/>
            </p:nvSpPr>
            <p:spPr bwMode="auto">
              <a:xfrm>
                <a:off x="2946" y="1048"/>
                <a:ext cx="298" cy="12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24" name="Rectangle 43"/>
              <p:cNvSpPr>
                <a:spLocks noChangeArrowheads="1"/>
              </p:cNvSpPr>
              <p:nvPr/>
            </p:nvSpPr>
            <p:spPr bwMode="auto">
              <a:xfrm>
                <a:off x="2946" y="1047"/>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3</a:t>
                </a:r>
                <a:endParaRPr lang="en-US" altLang="en-US" sz="1800" b="0">
                  <a:solidFill>
                    <a:srgbClr val="000000"/>
                  </a:solidFill>
                  <a:latin typeface="Arial" panose="020B0604020202020204" pitchFamily="34" charset="0"/>
                  <a:cs typeface="Arial" panose="020B0604020202020204" pitchFamily="34" charset="0"/>
                </a:endParaRPr>
              </a:p>
            </p:txBody>
          </p:sp>
          <p:sp>
            <p:nvSpPr>
              <p:cNvPr id="525" name="Rectangle 44"/>
              <p:cNvSpPr>
                <a:spLocks noChangeArrowheads="1"/>
              </p:cNvSpPr>
              <p:nvPr/>
            </p:nvSpPr>
            <p:spPr bwMode="auto">
              <a:xfrm>
                <a:off x="3009" y="104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526" name="Rectangle 45"/>
              <p:cNvSpPr>
                <a:spLocks noChangeArrowheads="1"/>
              </p:cNvSpPr>
              <p:nvPr/>
            </p:nvSpPr>
            <p:spPr bwMode="auto">
              <a:xfrm>
                <a:off x="3287" y="1013"/>
                <a:ext cx="378" cy="3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27" name="Rectangle 46"/>
              <p:cNvSpPr>
                <a:spLocks noChangeArrowheads="1"/>
              </p:cNvSpPr>
              <p:nvPr/>
            </p:nvSpPr>
            <p:spPr bwMode="auto">
              <a:xfrm>
                <a:off x="3287" y="1048"/>
                <a:ext cx="43" cy="12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28" name="Rectangle 47"/>
              <p:cNvSpPr>
                <a:spLocks noChangeArrowheads="1"/>
              </p:cNvSpPr>
              <p:nvPr/>
            </p:nvSpPr>
            <p:spPr bwMode="auto">
              <a:xfrm>
                <a:off x="3628" y="1048"/>
                <a:ext cx="37" cy="12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29" name="Rectangle 48"/>
              <p:cNvSpPr>
                <a:spLocks noChangeArrowheads="1"/>
              </p:cNvSpPr>
              <p:nvPr/>
            </p:nvSpPr>
            <p:spPr bwMode="auto">
              <a:xfrm>
                <a:off x="3287" y="1176"/>
                <a:ext cx="378" cy="3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30" name="Rectangle 49"/>
              <p:cNvSpPr>
                <a:spLocks noChangeArrowheads="1"/>
              </p:cNvSpPr>
              <p:nvPr/>
            </p:nvSpPr>
            <p:spPr bwMode="auto">
              <a:xfrm>
                <a:off x="3330" y="1048"/>
                <a:ext cx="298" cy="12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31" name="Rectangle 50"/>
              <p:cNvSpPr>
                <a:spLocks noChangeArrowheads="1"/>
              </p:cNvSpPr>
              <p:nvPr/>
            </p:nvSpPr>
            <p:spPr bwMode="auto">
              <a:xfrm>
                <a:off x="3330" y="1047"/>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3</a:t>
                </a:r>
                <a:endParaRPr lang="en-US" altLang="en-US" sz="1800" b="0">
                  <a:solidFill>
                    <a:srgbClr val="000000"/>
                  </a:solidFill>
                  <a:latin typeface="Arial" panose="020B0604020202020204" pitchFamily="34" charset="0"/>
                  <a:cs typeface="Arial" panose="020B0604020202020204" pitchFamily="34" charset="0"/>
                </a:endParaRPr>
              </a:p>
            </p:txBody>
          </p:sp>
          <p:sp>
            <p:nvSpPr>
              <p:cNvPr id="532" name="Rectangle 51"/>
              <p:cNvSpPr>
                <a:spLocks noChangeArrowheads="1"/>
              </p:cNvSpPr>
              <p:nvPr/>
            </p:nvSpPr>
            <p:spPr bwMode="auto">
              <a:xfrm>
                <a:off x="3393" y="104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533" name="Rectangle 52"/>
              <p:cNvSpPr>
                <a:spLocks noChangeArrowheads="1"/>
              </p:cNvSpPr>
              <p:nvPr/>
            </p:nvSpPr>
            <p:spPr bwMode="auto">
              <a:xfrm>
                <a:off x="1751" y="1001"/>
                <a:ext cx="379" cy="12"/>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34" name="Rectangle 53"/>
              <p:cNvSpPr>
                <a:spLocks noChangeArrowheads="1"/>
              </p:cNvSpPr>
              <p:nvPr/>
            </p:nvSpPr>
            <p:spPr bwMode="auto">
              <a:xfrm>
                <a:off x="2130" y="1001"/>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35" name="Line 54"/>
              <p:cNvSpPr>
                <a:spLocks noChangeShapeType="1"/>
              </p:cNvSpPr>
              <p:nvPr/>
            </p:nvSpPr>
            <p:spPr bwMode="auto">
              <a:xfrm>
                <a:off x="2130" y="100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36" name="Rectangle 55"/>
              <p:cNvSpPr>
                <a:spLocks noChangeArrowheads="1"/>
              </p:cNvSpPr>
              <p:nvPr/>
            </p:nvSpPr>
            <p:spPr bwMode="auto">
              <a:xfrm>
                <a:off x="2130" y="1001"/>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37" name="Line 56"/>
              <p:cNvSpPr>
                <a:spLocks noChangeShapeType="1"/>
              </p:cNvSpPr>
              <p:nvPr/>
            </p:nvSpPr>
            <p:spPr bwMode="auto">
              <a:xfrm>
                <a:off x="2130" y="1001"/>
                <a:ext cx="1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38" name="Line 57"/>
              <p:cNvSpPr>
                <a:spLocks noChangeShapeType="1"/>
              </p:cNvSpPr>
              <p:nvPr/>
            </p:nvSpPr>
            <p:spPr bwMode="auto">
              <a:xfrm>
                <a:off x="2130" y="1001"/>
                <a:ext cx="0" cy="1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39" name="Rectangle 58"/>
              <p:cNvSpPr>
                <a:spLocks noChangeArrowheads="1"/>
              </p:cNvSpPr>
              <p:nvPr/>
            </p:nvSpPr>
            <p:spPr bwMode="auto">
              <a:xfrm>
                <a:off x="2141" y="1001"/>
                <a:ext cx="37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40" name="Line 59"/>
              <p:cNvSpPr>
                <a:spLocks noChangeShapeType="1"/>
              </p:cNvSpPr>
              <p:nvPr/>
            </p:nvSpPr>
            <p:spPr bwMode="auto">
              <a:xfrm>
                <a:off x="2141" y="1001"/>
                <a:ext cx="37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41" name="Rectangle 60"/>
              <p:cNvSpPr>
                <a:spLocks noChangeArrowheads="1"/>
              </p:cNvSpPr>
              <p:nvPr/>
            </p:nvSpPr>
            <p:spPr bwMode="auto">
              <a:xfrm>
                <a:off x="2141" y="1012"/>
                <a:ext cx="373"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42" name="Rectangle 61"/>
              <p:cNvSpPr>
                <a:spLocks noChangeArrowheads="1"/>
              </p:cNvSpPr>
              <p:nvPr/>
            </p:nvSpPr>
            <p:spPr bwMode="auto">
              <a:xfrm>
                <a:off x="2514" y="1012"/>
                <a:ext cx="11"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43" name="Line 62"/>
              <p:cNvSpPr>
                <a:spLocks noChangeShapeType="1"/>
              </p:cNvSpPr>
              <p:nvPr/>
            </p:nvSpPr>
            <p:spPr bwMode="auto">
              <a:xfrm>
                <a:off x="2514" y="1012"/>
                <a:ext cx="1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44" name="Rectangle 63"/>
              <p:cNvSpPr>
                <a:spLocks noChangeArrowheads="1"/>
              </p:cNvSpPr>
              <p:nvPr/>
            </p:nvSpPr>
            <p:spPr bwMode="auto">
              <a:xfrm>
                <a:off x="2514" y="1001"/>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45" name="Line 64"/>
              <p:cNvSpPr>
                <a:spLocks noChangeShapeType="1"/>
              </p:cNvSpPr>
              <p:nvPr/>
            </p:nvSpPr>
            <p:spPr bwMode="auto">
              <a:xfrm>
                <a:off x="2514" y="1001"/>
                <a:ext cx="1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46" name="Line 65"/>
              <p:cNvSpPr>
                <a:spLocks noChangeShapeType="1"/>
              </p:cNvSpPr>
              <p:nvPr/>
            </p:nvSpPr>
            <p:spPr bwMode="auto">
              <a:xfrm>
                <a:off x="2514" y="1001"/>
                <a:ext cx="0" cy="1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47" name="Rectangle 66"/>
              <p:cNvSpPr>
                <a:spLocks noChangeArrowheads="1"/>
              </p:cNvSpPr>
              <p:nvPr/>
            </p:nvSpPr>
            <p:spPr bwMode="auto">
              <a:xfrm>
                <a:off x="2525" y="1001"/>
                <a:ext cx="37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48" name="Line 67"/>
              <p:cNvSpPr>
                <a:spLocks noChangeShapeType="1"/>
              </p:cNvSpPr>
              <p:nvPr/>
            </p:nvSpPr>
            <p:spPr bwMode="auto">
              <a:xfrm>
                <a:off x="2525" y="100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49" name="Rectangle 68"/>
              <p:cNvSpPr>
                <a:spLocks noChangeArrowheads="1"/>
              </p:cNvSpPr>
              <p:nvPr/>
            </p:nvSpPr>
            <p:spPr bwMode="auto">
              <a:xfrm>
                <a:off x="2525" y="1012"/>
                <a:ext cx="372" cy="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50" name="Rectangle 69"/>
              <p:cNvSpPr>
                <a:spLocks noChangeArrowheads="1"/>
              </p:cNvSpPr>
              <p:nvPr/>
            </p:nvSpPr>
            <p:spPr bwMode="auto">
              <a:xfrm>
                <a:off x="2897" y="1012"/>
                <a:ext cx="12"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51" name="Line 70"/>
              <p:cNvSpPr>
                <a:spLocks noChangeShapeType="1"/>
              </p:cNvSpPr>
              <p:nvPr/>
            </p:nvSpPr>
            <p:spPr bwMode="auto">
              <a:xfrm>
                <a:off x="2897" y="1012"/>
                <a:ext cx="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52" name="Rectangle 71"/>
              <p:cNvSpPr>
                <a:spLocks noChangeArrowheads="1"/>
              </p:cNvSpPr>
              <p:nvPr/>
            </p:nvSpPr>
            <p:spPr bwMode="auto">
              <a:xfrm>
                <a:off x="2897" y="1001"/>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53" name="Line 72"/>
              <p:cNvSpPr>
                <a:spLocks noChangeShapeType="1"/>
              </p:cNvSpPr>
              <p:nvPr/>
            </p:nvSpPr>
            <p:spPr bwMode="auto">
              <a:xfrm>
                <a:off x="2897" y="1001"/>
                <a:ext cx="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54" name="Line 73"/>
              <p:cNvSpPr>
                <a:spLocks noChangeShapeType="1"/>
              </p:cNvSpPr>
              <p:nvPr/>
            </p:nvSpPr>
            <p:spPr bwMode="auto">
              <a:xfrm>
                <a:off x="2897" y="1001"/>
                <a:ext cx="0" cy="1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55" name="Rectangle 74"/>
              <p:cNvSpPr>
                <a:spLocks noChangeArrowheads="1"/>
              </p:cNvSpPr>
              <p:nvPr/>
            </p:nvSpPr>
            <p:spPr bwMode="auto">
              <a:xfrm>
                <a:off x="2909" y="1001"/>
                <a:ext cx="37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56" name="Line 75"/>
              <p:cNvSpPr>
                <a:spLocks noChangeShapeType="1"/>
              </p:cNvSpPr>
              <p:nvPr/>
            </p:nvSpPr>
            <p:spPr bwMode="auto">
              <a:xfrm>
                <a:off x="2909" y="100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57" name="Rectangle 76"/>
              <p:cNvSpPr>
                <a:spLocks noChangeArrowheads="1"/>
              </p:cNvSpPr>
              <p:nvPr/>
            </p:nvSpPr>
            <p:spPr bwMode="auto">
              <a:xfrm>
                <a:off x="2909" y="1012"/>
                <a:ext cx="372" cy="1"/>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58" name="Rectangle 77"/>
              <p:cNvSpPr>
                <a:spLocks noChangeArrowheads="1"/>
              </p:cNvSpPr>
              <p:nvPr/>
            </p:nvSpPr>
            <p:spPr bwMode="auto">
              <a:xfrm>
                <a:off x="3281" y="1012"/>
                <a:ext cx="12"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59" name="Line 78"/>
              <p:cNvSpPr>
                <a:spLocks noChangeShapeType="1"/>
              </p:cNvSpPr>
              <p:nvPr/>
            </p:nvSpPr>
            <p:spPr bwMode="auto">
              <a:xfrm>
                <a:off x="3281" y="1012"/>
                <a:ext cx="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60" name="Rectangle 79"/>
              <p:cNvSpPr>
                <a:spLocks noChangeArrowheads="1"/>
              </p:cNvSpPr>
              <p:nvPr/>
            </p:nvSpPr>
            <p:spPr bwMode="auto">
              <a:xfrm>
                <a:off x="3281" y="1001"/>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61" name="Line 80"/>
              <p:cNvSpPr>
                <a:spLocks noChangeShapeType="1"/>
              </p:cNvSpPr>
              <p:nvPr/>
            </p:nvSpPr>
            <p:spPr bwMode="auto">
              <a:xfrm>
                <a:off x="3281" y="1001"/>
                <a:ext cx="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62" name="Line 81"/>
              <p:cNvSpPr>
                <a:spLocks noChangeShapeType="1"/>
              </p:cNvSpPr>
              <p:nvPr/>
            </p:nvSpPr>
            <p:spPr bwMode="auto">
              <a:xfrm>
                <a:off x="3281" y="1001"/>
                <a:ext cx="0" cy="1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63" name="Rectangle 82"/>
              <p:cNvSpPr>
                <a:spLocks noChangeArrowheads="1"/>
              </p:cNvSpPr>
              <p:nvPr/>
            </p:nvSpPr>
            <p:spPr bwMode="auto">
              <a:xfrm>
                <a:off x="3293" y="1001"/>
                <a:ext cx="37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64" name="Line 83"/>
              <p:cNvSpPr>
                <a:spLocks noChangeShapeType="1"/>
              </p:cNvSpPr>
              <p:nvPr/>
            </p:nvSpPr>
            <p:spPr bwMode="auto">
              <a:xfrm>
                <a:off x="3293" y="100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65" name="Rectangle 84"/>
              <p:cNvSpPr>
                <a:spLocks noChangeArrowheads="1"/>
              </p:cNvSpPr>
              <p:nvPr/>
            </p:nvSpPr>
            <p:spPr bwMode="auto">
              <a:xfrm>
                <a:off x="3293" y="1012"/>
                <a:ext cx="372" cy="1"/>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66" name="Rectangle 85"/>
              <p:cNvSpPr>
                <a:spLocks noChangeArrowheads="1"/>
              </p:cNvSpPr>
              <p:nvPr/>
            </p:nvSpPr>
            <p:spPr bwMode="auto">
              <a:xfrm>
                <a:off x="3665" y="1001"/>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67" name="Line 86"/>
              <p:cNvSpPr>
                <a:spLocks noChangeShapeType="1"/>
              </p:cNvSpPr>
              <p:nvPr/>
            </p:nvSpPr>
            <p:spPr bwMode="auto">
              <a:xfrm>
                <a:off x="3665" y="100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68" name="Rectangle 87"/>
              <p:cNvSpPr>
                <a:spLocks noChangeArrowheads="1"/>
              </p:cNvSpPr>
              <p:nvPr/>
            </p:nvSpPr>
            <p:spPr bwMode="auto">
              <a:xfrm>
                <a:off x="3665" y="1001"/>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69" name="Line 88"/>
              <p:cNvSpPr>
                <a:spLocks noChangeShapeType="1"/>
              </p:cNvSpPr>
              <p:nvPr/>
            </p:nvSpPr>
            <p:spPr bwMode="auto">
              <a:xfrm>
                <a:off x="3665" y="1001"/>
                <a:ext cx="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70" name="Line 89"/>
              <p:cNvSpPr>
                <a:spLocks noChangeShapeType="1"/>
              </p:cNvSpPr>
              <p:nvPr/>
            </p:nvSpPr>
            <p:spPr bwMode="auto">
              <a:xfrm>
                <a:off x="3665" y="1001"/>
                <a:ext cx="0" cy="1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71" name="Rectangle 90"/>
              <p:cNvSpPr>
                <a:spLocks noChangeArrowheads="1"/>
              </p:cNvSpPr>
              <p:nvPr/>
            </p:nvSpPr>
            <p:spPr bwMode="auto">
              <a:xfrm>
                <a:off x="2130" y="1013"/>
                <a:ext cx="11"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72" name="Line 91"/>
              <p:cNvSpPr>
                <a:spLocks noChangeShapeType="1"/>
              </p:cNvSpPr>
              <p:nvPr/>
            </p:nvSpPr>
            <p:spPr bwMode="auto">
              <a:xfrm>
                <a:off x="2130" y="101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73" name="Rectangle 92"/>
              <p:cNvSpPr>
                <a:spLocks noChangeArrowheads="1"/>
              </p:cNvSpPr>
              <p:nvPr/>
            </p:nvSpPr>
            <p:spPr bwMode="auto">
              <a:xfrm>
                <a:off x="2514" y="1013"/>
                <a:ext cx="11"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74" name="Line 93"/>
              <p:cNvSpPr>
                <a:spLocks noChangeShapeType="1"/>
              </p:cNvSpPr>
              <p:nvPr/>
            </p:nvSpPr>
            <p:spPr bwMode="auto">
              <a:xfrm>
                <a:off x="2514" y="101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75" name="Rectangle 94"/>
              <p:cNvSpPr>
                <a:spLocks noChangeArrowheads="1"/>
              </p:cNvSpPr>
              <p:nvPr/>
            </p:nvSpPr>
            <p:spPr bwMode="auto">
              <a:xfrm>
                <a:off x="2897" y="1013"/>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76" name="Line 95"/>
              <p:cNvSpPr>
                <a:spLocks noChangeShapeType="1"/>
              </p:cNvSpPr>
              <p:nvPr/>
            </p:nvSpPr>
            <p:spPr bwMode="auto">
              <a:xfrm>
                <a:off x="2897" y="101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77" name="Rectangle 96"/>
              <p:cNvSpPr>
                <a:spLocks noChangeArrowheads="1"/>
              </p:cNvSpPr>
              <p:nvPr/>
            </p:nvSpPr>
            <p:spPr bwMode="auto">
              <a:xfrm>
                <a:off x="3281" y="1013"/>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78" name="Line 97"/>
              <p:cNvSpPr>
                <a:spLocks noChangeShapeType="1"/>
              </p:cNvSpPr>
              <p:nvPr/>
            </p:nvSpPr>
            <p:spPr bwMode="auto">
              <a:xfrm>
                <a:off x="3281" y="101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79" name="Rectangle 98"/>
              <p:cNvSpPr>
                <a:spLocks noChangeArrowheads="1"/>
              </p:cNvSpPr>
              <p:nvPr/>
            </p:nvSpPr>
            <p:spPr bwMode="auto">
              <a:xfrm>
                <a:off x="3665" y="1013"/>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80" name="Line 99"/>
              <p:cNvSpPr>
                <a:spLocks noChangeShapeType="1"/>
              </p:cNvSpPr>
              <p:nvPr/>
            </p:nvSpPr>
            <p:spPr bwMode="auto">
              <a:xfrm>
                <a:off x="3665" y="101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581" name="Rectangle 100"/>
              <p:cNvSpPr>
                <a:spLocks noChangeArrowheads="1"/>
              </p:cNvSpPr>
              <p:nvPr/>
            </p:nvSpPr>
            <p:spPr bwMode="auto">
              <a:xfrm>
                <a:off x="2135" y="1223"/>
                <a:ext cx="379" cy="3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82" name="Rectangle 101"/>
              <p:cNvSpPr>
                <a:spLocks noChangeArrowheads="1"/>
              </p:cNvSpPr>
              <p:nvPr/>
            </p:nvSpPr>
            <p:spPr bwMode="auto">
              <a:xfrm>
                <a:off x="2135" y="1258"/>
                <a:ext cx="43" cy="12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83" name="Rectangle 102"/>
              <p:cNvSpPr>
                <a:spLocks noChangeArrowheads="1"/>
              </p:cNvSpPr>
              <p:nvPr/>
            </p:nvSpPr>
            <p:spPr bwMode="auto">
              <a:xfrm>
                <a:off x="2476" y="1258"/>
                <a:ext cx="38" cy="12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84" name="Rectangle 103"/>
              <p:cNvSpPr>
                <a:spLocks noChangeArrowheads="1"/>
              </p:cNvSpPr>
              <p:nvPr/>
            </p:nvSpPr>
            <p:spPr bwMode="auto">
              <a:xfrm>
                <a:off x="2135" y="1386"/>
                <a:ext cx="379" cy="3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85" name="Rectangle 104"/>
              <p:cNvSpPr>
                <a:spLocks noChangeArrowheads="1"/>
              </p:cNvSpPr>
              <p:nvPr/>
            </p:nvSpPr>
            <p:spPr bwMode="auto">
              <a:xfrm>
                <a:off x="2178" y="1258"/>
                <a:ext cx="298" cy="12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86" name="Rectangle 105"/>
              <p:cNvSpPr>
                <a:spLocks noChangeArrowheads="1"/>
              </p:cNvSpPr>
              <p:nvPr/>
            </p:nvSpPr>
            <p:spPr bwMode="auto">
              <a:xfrm>
                <a:off x="2178" y="1258"/>
                <a:ext cx="14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M</a:t>
                </a:r>
                <a:endParaRPr lang="en-US" altLang="en-US" sz="1800" b="0">
                  <a:solidFill>
                    <a:srgbClr val="000000"/>
                  </a:solidFill>
                  <a:latin typeface="Arial" panose="020B0604020202020204" pitchFamily="34" charset="0"/>
                  <a:cs typeface="Arial" panose="020B0604020202020204" pitchFamily="34" charset="0"/>
                </a:endParaRPr>
              </a:p>
            </p:txBody>
          </p:sp>
          <p:sp>
            <p:nvSpPr>
              <p:cNvPr id="587" name="Rectangle 106"/>
              <p:cNvSpPr>
                <a:spLocks noChangeArrowheads="1"/>
              </p:cNvSpPr>
              <p:nvPr/>
            </p:nvSpPr>
            <p:spPr bwMode="auto">
              <a:xfrm>
                <a:off x="2272" y="1258"/>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588" name="Rectangle 107"/>
              <p:cNvSpPr>
                <a:spLocks noChangeArrowheads="1"/>
              </p:cNvSpPr>
              <p:nvPr/>
            </p:nvSpPr>
            <p:spPr bwMode="auto">
              <a:xfrm>
                <a:off x="2519" y="1223"/>
                <a:ext cx="378" cy="3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89" name="Rectangle 108"/>
              <p:cNvSpPr>
                <a:spLocks noChangeArrowheads="1"/>
              </p:cNvSpPr>
              <p:nvPr/>
            </p:nvSpPr>
            <p:spPr bwMode="auto">
              <a:xfrm>
                <a:off x="2519" y="1258"/>
                <a:ext cx="43" cy="12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90" name="Rectangle 109"/>
              <p:cNvSpPr>
                <a:spLocks noChangeArrowheads="1"/>
              </p:cNvSpPr>
              <p:nvPr/>
            </p:nvSpPr>
            <p:spPr bwMode="auto">
              <a:xfrm>
                <a:off x="2860" y="1258"/>
                <a:ext cx="37" cy="12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91" name="Rectangle 110"/>
              <p:cNvSpPr>
                <a:spLocks noChangeArrowheads="1"/>
              </p:cNvSpPr>
              <p:nvPr/>
            </p:nvSpPr>
            <p:spPr bwMode="auto">
              <a:xfrm>
                <a:off x="2519" y="1386"/>
                <a:ext cx="378" cy="3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92" name="Rectangle 111"/>
              <p:cNvSpPr>
                <a:spLocks noChangeArrowheads="1"/>
              </p:cNvSpPr>
              <p:nvPr/>
            </p:nvSpPr>
            <p:spPr bwMode="auto">
              <a:xfrm>
                <a:off x="2562" y="1258"/>
                <a:ext cx="298" cy="12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93" name="Rectangle 112"/>
              <p:cNvSpPr>
                <a:spLocks noChangeArrowheads="1"/>
              </p:cNvSpPr>
              <p:nvPr/>
            </p:nvSpPr>
            <p:spPr bwMode="auto">
              <a:xfrm>
                <a:off x="2562" y="1258"/>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1</a:t>
                </a:r>
                <a:endParaRPr lang="en-US" altLang="en-US" sz="1800" b="0">
                  <a:solidFill>
                    <a:srgbClr val="000000"/>
                  </a:solidFill>
                  <a:latin typeface="Arial" panose="020B0604020202020204" pitchFamily="34" charset="0"/>
                  <a:cs typeface="Arial" panose="020B0604020202020204" pitchFamily="34" charset="0"/>
                </a:endParaRPr>
              </a:p>
            </p:txBody>
          </p:sp>
          <p:sp>
            <p:nvSpPr>
              <p:cNvPr id="594" name="Rectangle 113"/>
              <p:cNvSpPr>
                <a:spLocks noChangeArrowheads="1"/>
              </p:cNvSpPr>
              <p:nvPr/>
            </p:nvSpPr>
            <p:spPr bwMode="auto">
              <a:xfrm>
                <a:off x="2625" y="1258"/>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595" name="Rectangle 114"/>
              <p:cNvSpPr>
                <a:spLocks noChangeArrowheads="1"/>
              </p:cNvSpPr>
              <p:nvPr/>
            </p:nvSpPr>
            <p:spPr bwMode="auto">
              <a:xfrm>
                <a:off x="2903" y="1223"/>
                <a:ext cx="378" cy="3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96" name="Rectangle 115"/>
              <p:cNvSpPr>
                <a:spLocks noChangeArrowheads="1"/>
              </p:cNvSpPr>
              <p:nvPr/>
            </p:nvSpPr>
            <p:spPr bwMode="auto">
              <a:xfrm>
                <a:off x="2903" y="1258"/>
                <a:ext cx="43" cy="12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97" name="Rectangle 116"/>
              <p:cNvSpPr>
                <a:spLocks noChangeArrowheads="1"/>
              </p:cNvSpPr>
              <p:nvPr/>
            </p:nvSpPr>
            <p:spPr bwMode="auto">
              <a:xfrm>
                <a:off x="3244" y="1258"/>
                <a:ext cx="37" cy="12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98" name="Rectangle 117"/>
              <p:cNvSpPr>
                <a:spLocks noChangeArrowheads="1"/>
              </p:cNvSpPr>
              <p:nvPr/>
            </p:nvSpPr>
            <p:spPr bwMode="auto">
              <a:xfrm>
                <a:off x="2903" y="1386"/>
                <a:ext cx="378" cy="3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599" name="Rectangle 118"/>
              <p:cNvSpPr>
                <a:spLocks noChangeArrowheads="1"/>
              </p:cNvSpPr>
              <p:nvPr/>
            </p:nvSpPr>
            <p:spPr bwMode="auto">
              <a:xfrm>
                <a:off x="2946" y="1258"/>
                <a:ext cx="298" cy="12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00" name="Rectangle 119"/>
              <p:cNvSpPr>
                <a:spLocks noChangeArrowheads="1"/>
              </p:cNvSpPr>
              <p:nvPr/>
            </p:nvSpPr>
            <p:spPr bwMode="auto">
              <a:xfrm>
                <a:off x="2946" y="1258"/>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2</a:t>
                </a:r>
                <a:endParaRPr lang="en-US" altLang="en-US" sz="1800" b="0">
                  <a:solidFill>
                    <a:srgbClr val="000000"/>
                  </a:solidFill>
                  <a:latin typeface="Arial" panose="020B0604020202020204" pitchFamily="34" charset="0"/>
                  <a:cs typeface="Arial" panose="020B0604020202020204" pitchFamily="34" charset="0"/>
                </a:endParaRPr>
              </a:p>
            </p:txBody>
          </p:sp>
          <p:sp>
            <p:nvSpPr>
              <p:cNvPr id="601" name="Rectangle 120"/>
              <p:cNvSpPr>
                <a:spLocks noChangeArrowheads="1"/>
              </p:cNvSpPr>
              <p:nvPr/>
            </p:nvSpPr>
            <p:spPr bwMode="auto">
              <a:xfrm>
                <a:off x="3009" y="1258"/>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602" name="Rectangle 121"/>
              <p:cNvSpPr>
                <a:spLocks noChangeArrowheads="1"/>
              </p:cNvSpPr>
              <p:nvPr/>
            </p:nvSpPr>
            <p:spPr bwMode="auto">
              <a:xfrm>
                <a:off x="3287" y="1223"/>
                <a:ext cx="378" cy="3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03" name="Rectangle 122"/>
              <p:cNvSpPr>
                <a:spLocks noChangeArrowheads="1"/>
              </p:cNvSpPr>
              <p:nvPr/>
            </p:nvSpPr>
            <p:spPr bwMode="auto">
              <a:xfrm>
                <a:off x="3287" y="1258"/>
                <a:ext cx="43" cy="12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04" name="Rectangle 123"/>
              <p:cNvSpPr>
                <a:spLocks noChangeArrowheads="1"/>
              </p:cNvSpPr>
              <p:nvPr/>
            </p:nvSpPr>
            <p:spPr bwMode="auto">
              <a:xfrm>
                <a:off x="3628" y="1258"/>
                <a:ext cx="37" cy="12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05" name="Rectangle 124"/>
              <p:cNvSpPr>
                <a:spLocks noChangeArrowheads="1"/>
              </p:cNvSpPr>
              <p:nvPr/>
            </p:nvSpPr>
            <p:spPr bwMode="auto">
              <a:xfrm>
                <a:off x="3287" y="1386"/>
                <a:ext cx="378" cy="3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06" name="Rectangle 125"/>
              <p:cNvSpPr>
                <a:spLocks noChangeArrowheads="1"/>
              </p:cNvSpPr>
              <p:nvPr/>
            </p:nvSpPr>
            <p:spPr bwMode="auto">
              <a:xfrm>
                <a:off x="3330" y="1258"/>
                <a:ext cx="298" cy="12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07" name="Rectangle 126"/>
              <p:cNvSpPr>
                <a:spLocks noChangeArrowheads="1"/>
              </p:cNvSpPr>
              <p:nvPr/>
            </p:nvSpPr>
            <p:spPr bwMode="auto">
              <a:xfrm>
                <a:off x="3330" y="1258"/>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3</a:t>
                </a:r>
                <a:endParaRPr lang="en-US" altLang="en-US" sz="1800" b="0">
                  <a:solidFill>
                    <a:srgbClr val="000000"/>
                  </a:solidFill>
                  <a:latin typeface="Arial" panose="020B0604020202020204" pitchFamily="34" charset="0"/>
                  <a:cs typeface="Arial" panose="020B0604020202020204" pitchFamily="34" charset="0"/>
                </a:endParaRPr>
              </a:p>
            </p:txBody>
          </p:sp>
          <p:sp>
            <p:nvSpPr>
              <p:cNvPr id="608" name="Rectangle 127"/>
              <p:cNvSpPr>
                <a:spLocks noChangeArrowheads="1"/>
              </p:cNvSpPr>
              <p:nvPr/>
            </p:nvSpPr>
            <p:spPr bwMode="auto">
              <a:xfrm>
                <a:off x="3393" y="1258"/>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609" name="Rectangle 128"/>
              <p:cNvSpPr>
                <a:spLocks noChangeArrowheads="1"/>
              </p:cNvSpPr>
              <p:nvPr/>
            </p:nvSpPr>
            <p:spPr bwMode="auto">
              <a:xfrm>
                <a:off x="2130" y="1211"/>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10" name="Line 129"/>
              <p:cNvSpPr>
                <a:spLocks noChangeShapeType="1"/>
              </p:cNvSpPr>
              <p:nvPr/>
            </p:nvSpPr>
            <p:spPr bwMode="auto">
              <a:xfrm>
                <a:off x="2130" y="121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11" name="Rectangle 130"/>
              <p:cNvSpPr>
                <a:spLocks noChangeArrowheads="1"/>
              </p:cNvSpPr>
              <p:nvPr/>
            </p:nvSpPr>
            <p:spPr bwMode="auto">
              <a:xfrm>
                <a:off x="2141" y="1211"/>
                <a:ext cx="37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12" name="Line 131"/>
              <p:cNvSpPr>
                <a:spLocks noChangeShapeType="1"/>
              </p:cNvSpPr>
              <p:nvPr/>
            </p:nvSpPr>
            <p:spPr bwMode="auto">
              <a:xfrm>
                <a:off x="2141" y="1211"/>
                <a:ext cx="37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13" name="Rectangle 132"/>
              <p:cNvSpPr>
                <a:spLocks noChangeArrowheads="1"/>
              </p:cNvSpPr>
              <p:nvPr/>
            </p:nvSpPr>
            <p:spPr bwMode="auto">
              <a:xfrm>
                <a:off x="2141" y="1222"/>
                <a:ext cx="373"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14" name="Rectangle 133"/>
              <p:cNvSpPr>
                <a:spLocks noChangeArrowheads="1"/>
              </p:cNvSpPr>
              <p:nvPr/>
            </p:nvSpPr>
            <p:spPr bwMode="auto">
              <a:xfrm>
                <a:off x="2514" y="1211"/>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15" name="Line 134"/>
              <p:cNvSpPr>
                <a:spLocks noChangeShapeType="1"/>
              </p:cNvSpPr>
              <p:nvPr/>
            </p:nvSpPr>
            <p:spPr bwMode="auto">
              <a:xfrm>
                <a:off x="2514" y="121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16" name="Rectangle 135"/>
              <p:cNvSpPr>
                <a:spLocks noChangeArrowheads="1"/>
              </p:cNvSpPr>
              <p:nvPr/>
            </p:nvSpPr>
            <p:spPr bwMode="auto">
              <a:xfrm>
                <a:off x="2525" y="1211"/>
                <a:ext cx="37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17" name="Line 136"/>
              <p:cNvSpPr>
                <a:spLocks noChangeShapeType="1"/>
              </p:cNvSpPr>
              <p:nvPr/>
            </p:nvSpPr>
            <p:spPr bwMode="auto">
              <a:xfrm>
                <a:off x="2525" y="121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18" name="Rectangle 137"/>
              <p:cNvSpPr>
                <a:spLocks noChangeArrowheads="1"/>
              </p:cNvSpPr>
              <p:nvPr/>
            </p:nvSpPr>
            <p:spPr bwMode="auto">
              <a:xfrm>
                <a:off x="2525" y="1222"/>
                <a:ext cx="372" cy="1"/>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19" name="Rectangle 138"/>
              <p:cNvSpPr>
                <a:spLocks noChangeArrowheads="1"/>
              </p:cNvSpPr>
              <p:nvPr/>
            </p:nvSpPr>
            <p:spPr bwMode="auto">
              <a:xfrm>
                <a:off x="2897" y="1211"/>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20" name="Line 139"/>
              <p:cNvSpPr>
                <a:spLocks noChangeShapeType="1"/>
              </p:cNvSpPr>
              <p:nvPr/>
            </p:nvSpPr>
            <p:spPr bwMode="auto">
              <a:xfrm>
                <a:off x="2897" y="121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21" name="Rectangle 140"/>
              <p:cNvSpPr>
                <a:spLocks noChangeArrowheads="1"/>
              </p:cNvSpPr>
              <p:nvPr/>
            </p:nvSpPr>
            <p:spPr bwMode="auto">
              <a:xfrm>
                <a:off x="2909" y="1211"/>
                <a:ext cx="37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22" name="Line 141"/>
              <p:cNvSpPr>
                <a:spLocks noChangeShapeType="1"/>
              </p:cNvSpPr>
              <p:nvPr/>
            </p:nvSpPr>
            <p:spPr bwMode="auto">
              <a:xfrm>
                <a:off x="2909" y="121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23" name="Rectangle 142"/>
              <p:cNvSpPr>
                <a:spLocks noChangeArrowheads="1"/>
              </p:cNvSpPr>
              <p:nvPr/>
            </p:nvSpPr>
            <p:spPr bwMode="auto">
              <a:xfrm>
                <a:off x="2909" y="1222"/>
                <a:ext cx="372" cy="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24" name="Rectangle 143"/>
              <p:cNvSpPr>
                <a:spLocks noChangeArrowheads="1"/>
              </p:cNvSpPr>
              <p:nvPr/>
            </p:nvSpPr>
            <p:spPr bwMode="auto">
              <a:xfrm>
                <a:off x="3281" y="1211"/>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25" name="Line 144"/>
              <p:cNvSpPr>
                <a:spLocks noChangeShapeType="1"/>
              </p:cNvSpPr>
              <p:nvPr/>
            </p:nvSpPr>
            <p:spPr bwMode="auto">
              <a:xfrm>
                <a:off x="3281" y="121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26" name="Rectangle 145"/>
              <p:cNvSpPr>
                <a:spLocks noChangeArrowheads="1"/>
              </p:cNvSpPr>
              <p:nvPr/>
            </p:nvSpPr>
            <p:spPr bwMode="auto">
              <a:xfrm>
                <a:off x="3293" y="1211"/>
                <a:ext cx="37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27" name="Line 146"/>
              <p:cNvSpPr>
                <a:spLocks noChangeShapeType="1"/>
              </p:cNvSpPr>
              <p:nvPr/>
            </p:nvSpPr>
            <p:spPr bwMode="auto">
              <a:xfrm>
                <a:off x="3293" y="121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28" name="Rectangle 147"/>
              <p:cNvSpPr>
                <a:spLocks noChangeArrowheads="1"/>
              </p:cNvSpPr>
              <p:nvPr/>
            </p:nvSpPr>
            <p:spPr bwMode="auto">
              <a:xfrm>
                <a:off x="3293" y="1222"/>
                <a:ext cx="372" cy="1"/>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29" name="Rectangle 148"/>
              <p:cNvSpPr>
                <a:spLocks noChangeArrowheads="1"/>
              </p:cNvSpPr>
              <p:nvPr/>
            </p:nvSpPr>
            <p:spPr bwMode="auto">
              <a:xfrm>
                <a:off x="3665" y="1211"/>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30" name="Line 149"/>
              <p:cNvSpPr>
                <a:spLocks noChangeShapeType="1"/>
              </p:cNvSpPr>
              <p:nvPr/>
            </p:nvSpPr>
            <p:spPr bwMode="auto">
              <a:xfrm>
                <a:off x="3665" y="121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31" name="Rectangle 150"/>
              <p:cNvSpPr>
                <a:spLocks noChangeArrowheads="1"/>
              </p:cNvSpPr>
              <p:nvPr/>
            </p:nvSpPr>
            <p:spPr bwMode="auto">
              <a:xfrm>
                <a:off x="2130" y="1223"/>
                <a:ext cx="11"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32" name="Line 151"/>
              <p:cNvSpPr>
                <a:spLocks noChangeShapeType="1"/>
              </p:cNvSpPr>
              <p:nvPr/>
            </p:nvSpPr>
            <p:spPr bwMode="auto">
              <a:xfrm>
                <a:off x="2130" y="122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33" name="Rectangle 152"/>
              <p:cNvSpPr>
                <a:spLocks noChangeArrowheads="1"/>
              </p:cNvSpPr>
              <p:nvPr/>
            </p:nvSpPr>
            <p:spPr bwMode="auto">
              <a:xfrm>
                <a:off x="2514" y="1223"/>
                <a:ext cx="11"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34" name="Line 153"/>
              <p:cNvSpPr>
                <a:spLocks noChangeShapeType="1"/>
              </p:cNvSpPr>
              <p:nvPr/>
            </p:nvSpPr>
            <p:spPr bwMode="auto">
              <a:xfrm>
                <a:off x="2514" y="122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35" name="Rectangle 154"/>
              <p:cNvSpPr>
                <a:spLocks noChangeArrowheads="1"/>
              </p:cNvSpPr>
              <p:nvPr/>
            </p:nvSpPr>
            <p:spPr bwMode="auto">
              <a:xfrm>
                <a:off x="2897" y="1223"/>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36" name="Line 155"/>
              <p:cNvSpPr>
                <a:spLocks noChangeShapeType="1"/>
              </p:cNvSpPr>
              <p:nvPr/>
            </p:nvSpPr>
            <p:spPr bwMode="auto">
              <a:xfrm>
                <a:off x="2897" y="122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37" name="Rectangle 156"/>
              <p:cNvSpPr>
                <a:spLocks noChangeArrowheads="1"/>
              </p:cNvSpPr>
              <p:nvPr/>
            </p:nvSpPr>
            <p:spPr bwMode="auto">
              <a:xfrm>
                <a:off x="3281" y="1223"/>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38" name="Line 157"/>
              <p:cNvSpPr>
                <a:spLocks noChangeShapeType="1"/>
              </p:cNvSpPr>
              <p:nvPr/>
            </p:nvSpPr>
            <p:spPr bwMode="auto">
              <a:xfrm>
                <a:off x="3281" y="122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39" name="Rectangle 158"/>
              <p:cNvSpPr>
                <a:spLocks noChangeArrowheads="1"/>
              </p:cNvSpPr>
              <p:nvPr/>
            </p:nvSpPr>
            <p:spPr bwMode="auto">
              <a:xfrm>
                <a:off x="3665" y="1223"/>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40" name="Line 159"/>
              <p:cNvSpPr>
                <a:spLocks noChangeShapeType="1"/>
              </p:cNvSpPr>
              <p:nvPr/>
            </p:nvSpPr>
            <p:spPr bwMode="auto">
              <a:xfrm>
                <a:off x="3665" y="122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41" name="Rectangle 160"/>
              <p:cNvSpPr>
                <a:spLocks noChangeArrowheads="1"/>
              </p:cNvSpPr>
              <p:nvPr/>
            </p:nvSpPr>
            <p:spPr bwMode="auto">
              <a:xfrm>
                <a:off x="2135" y="1433"/>
                <a:ext cx="379" cy="3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42" name="Rectangle 161"/>
              <p:cNvSpPr>
                <a:spLocks noChangeArrowheads="1"/>
              </p:cNvSpPr>
              <p:nvPr/>
            </p:nvSpPr>
            <p:spPr bwMode="auto">
              <a:xfrm>
                <a:off x="2135" y="1467"/>
                <a:ext cx="43" cy="13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43" name="Rectangle 162"/>
              <p:cNvSpPr>
                <a:spLocks noChangeArrowheads="1"/>
              </p:cNvSpPr>
              <p:nvPr/>
            </p:nvSpPr>
            <p:spPr bwMode="auto">
              <a:xfrm>
                <a:off x="2476" y="1467"/>
                <a:ext cx="38" cy="13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44" name="Rectangle 163"/>
              <p:cNvSpPr>
                <a:spLocks noChangeArrowheads="1"/>
              </p:cNvSpPr>
              <p:nvPr/>
            </p:nvSpPr>
            <p:spPr bwMode="auto">
              <a:xfrm>
                <a:off x="2135" y="1597"/>
                <a:ext cx="379" cy="3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45" name="Rectangle 164"/>
              <p:cNvSpPr>
                <a:spLocks noChangeArrowheads="1"/>
              </p:cNvSpPr>
              <p:nvPr/>
            </p:nvSpPr>
            <p:spPr bwMode="auto">
              <a:xfrm>
                <a:off x="2178" y="1467"/>
                <a:ext cx="298" cy="13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46" name="Rectangle 165"/>
              <p:cNvSpPr>
                <a:spLocks noChangeArrowheads="1"/>
              </p:cNvSpPr>
              <p:nvPr/>
            </p:nvSpPr>
            <p:spPr bwMode="auto">
              <a:xfrm>
                <a:off x="2178" y="1467"/>
                <a:ext cx="12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L</a:t>
                </a:r>
                <a:endParaRPr lang="en-US" altLang="en-US" sz="1800" b="0">
                  <a:solidFill>
                    <a:srgbClr val="000000"/>
                  </a:solidFill>
                  <a:latin typeface="Arial" panose="020B0604020202020204" pitchFamily="34" charset="0"/>
                  <a:cs typeface="Arial" panose="020B0604020202020204" pitchFamily="34" charset="0"/>
                </a:endParaRPr>
              </a:p>
            </p:txBody>
          </p:sp>
          <p:sp>
            <p:nvSpPr>
              <p:cNvPr id="647" name="Rectangle 166"/>
              <p:cNvSpPr>
                <a:spLocks noChangeArrowheads="1"/>
              </p:cNvSpPr>
              <p:nvPr/>
            </p:nvSpPr>
            <p:spPr bwMode="auto">
              <a:xfrm>
                <a:off x="2247" y="146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648" name="Rectangle 167"/>
              <p:cNvSpPr>
                <a:spLocks noChangeArrowheads="1"/>
              </p:cNvSpPr>
              <p:nvPr/>
            </p:nvSpPr>
            <p:spPr bwMode="auto">
              <a:xfrm>
                <a:off x="2519" y="1433"/>
                <a:ext cx="378" cy="34"/>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49" name="Rectangle 168"/>
              <p:cNvSpPr>
                <a:spLocks noChangeArrowheads="1"/>
              </p:cNvSpPr>
              <p:nvPr/>
            </p:nvSpPr>
            <p:spPr bwMode="auto">
              <a:xfrm>
                <a:off x="2519" y="1467"/>
                <a:ext cx="43" cy="13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50" name="Rectangle 169"/>
              <p:cNvSpPr>
                <a:spLocks noChangeArrowheads="1"/>
              </p:cNvSpPr>
              <p:nvPr/>
            </p:nvSpPr>
            <p:spPr bwMode="auto">
              <a:xfrm>
                <a:off x="2860" y="1467"/>
                <a:ext cx="37" cy="13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51" name="Rectangle 170"/>
              <p:cNvSpPr>
                <a:spLocks noChangeArrowheads="1"/>
              </p:cNvSpPr>
              <p:nvPr/>
            </p:nvSpPr>
            <p:spPr bwMode="auto">
              <a:xfrm>
                <a:off x="2519" y="1597"/>
                <a:ext cx="378" cy="34"/>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52" name="Rectangle 171"/>
              <p:cNvSpPr>
                <a:spLocks noChangeArrowheads="1"/>
              </p:cNvSpPr>
              <p:nvPr/>
            </p:nvSpPr>
            <p:spPr bwMode="auto">
              <a:xfrm>
                <a:off x="2562" y="1467"/>
                <a:ext cx="298" cy="13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53" name="Rectangle 172"/>
              <p:cNvSpPr>
                <a:spLocks noChangeArrowheads="1"/>
              </p:cNvSpPr>
              <p:nvPr/>
            </p:nvSpPr>
            <p:spPr bwMode="auto">
              <a:xfrm>
                <a:off x="2562" y="1467"/>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1</a:t>
                </a:r>
                <a:endParaRPr lang="en-US" altLang="en-US" sz="1800" b="0">
                  <a:solidFill>
                    <a:srgbClr val="000000"/>
                  </a:solidFill>
                  <a:latin typeface="Arial" panose="020B0604020202020204" pitchFamily="34" charset="0"/>
                  <a:cs typeface="Arial" panose="020B0604020202020204" pitchFamily="34" charset="0"/>
                </a:endParaRPr>
              </a:p>
            </p:txBody>
          </p:sp>
          <p:sp>
            <p:nvSpPr>
              <p:cNvPr id="654" name="Rectangle 173"/>
              <p:cNvSpPr>
                <a:spLocks noChangeArrowheads="1"/>
              </p:cNvSpPr>
              <p:nvPr/>
            </p:nvSpPr>
            <p:spPr bwMode="auto">
              <a:xfrm>
                <a:off x="2625" y="146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655" name="Rectangle 174"/>
              <p:cNvSpPr>
                <a:spLocks noChangeArrowheads="1"/>
              </p:cNvSpPr>
              <p:nvPr/>
            </p:nvSpPr>
            <p:spPr bwMode="auto">
              <a:xfrm>
                <a:off x="2903" y="1433"/>
                <a:ext cx="378" cy="34"/>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56" name="Rectangle 175"/>
              <p:cNvSpPr>
                <a:spLocks noChangeArrowheads="1"/>
              </p:cNvSpPr>
              <p:nvPr/>
            </p:nvSpPr>
            <p:spPr bwMode="auto">
              <a:xfrm>
                <a:off x="2903" y="1467"/>
                <a:ext cx="43" cy="13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57" name="Rectangle 176"/>
              <p:cNvSpPr>
                <a:spLocks noChangeArrowheads="1"/>
              </p:cNvSpPr>
              <p:nvPr/>
            </p:nvSpPr>
            <p:spPr bwMode="auto">
              <a:xfrm>
                <a:off x="3244" y="1467"/>
                <a:ext cx="37" cy="13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58" name="Rectangle 177"/>
              <p:cNvSpPr>
                <a:spLocks noChangeArrowheads="1"/>
              </p:cNvSpPr>
              <p:nvPr/>
            </p:nvSpPr>
            <p:spPr bwMode="auto">
              <a:xfrm>
                <a:off x="2903" y="1597"/>
                <a:ext cx="378" cy="34"/>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59" name="Rectangle 178"/>
              <p:cNvSpPr>
                <a:spLocks noChangeArrowheads="1"/>
              </p:cNvSpPr>
              <p:nvPr/>
            </p:nvSpPr>
            <p:spPr bwMode="auto">
              <a:xfrm>
                <a:off x="2946" y="1467"/>
                <a:ext cx="298" cy="13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60" name="Rectangle 179"/>
              <p:cNvSpPr>
                <a:spLocks noChangeArrowheads="1"/>
              </p:cNvSpPr>
              <p:nvPr/>
            </p:nvSpPr>
            <p:spPr bwMode="auto">
              <a:xfrm>
                <a:off x="2946" y="1467"/>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1</a:t>
                </a:r>
                <a:endParaRPr lang="en-US" altLang="en-US" sz="1800" b="0">
                  <a:solidFill>
                    <a:srgbClr val="000000"/>
                  </a:solidFill>
                  <a:latin typeface="Arial" panose="020B0604020202020204" pitchFamily="34" charset="0"/>
                  <a:cs typeface="Arial" panose="020B0604020202020204" pitchFamily="34" charset="0"/>
                </a:endParaRPr>
              </a:p>
            </p:txBody>
          </p:sp>
          <p:sp>
            <p:nvSpPr>
              <p:cNvPr id="661" name="Rectangle 180"/>
              <p:cNvSpPr>
                <a:spLocks noChangeArrowheads="1"/>
              </p:cNvSpPr>
              <p:nvPr/>
            </p:nvSpPr>
            <p:spPr bwMode="auto">
              <a:xfrm>
                <a:off x="3009" y="146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662" name="Rectangle 181"/>
              <p:cNvSpPr>
                <a:spLocks noChangeArrowheads="1"/>
              </p:cNvSpPr>
              <p:nvPr/>
            </p:nvSpPr>
            <p:spPr bwMode="auto">
              <a:xfrm>
                <a:off x="3287" y="1433"/>
                <a:ext cx="378" cy="3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63" name="Rectangle 182"/>
              <p:cNvSpPr>
                <a:spLocks noChangeArrowheads="1"/>
              </p:cNvSpPr>
              <p:nvPr/>
            </p:nvSpPr>
            <p:spPr bwMode="auto">
              <a:xfrm>
                <a:off x="3287" y="1467"/>
                <a:ext cx="43" cy="13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64" name="Rectangle 183"/>
              <p:cNvSpPr>
                <a:spLocks noChangeArrowheads="1"/>
              </p:cNvSpPr>
              <p:nvPr/>
            </p:nvSpPr>
            <p:spPr bwMode="auto">
              <a:xfrm>
                <a:off x="3628" y="1467"/>
                <a:ext cx="37" cy="13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65" name="Rectangle 184"/>
              <p:cNvSpPr>
                <a:spLocks noChangeArrowheads="1"/>
              </p:cNvSpPr>
              <p:nvPr/>
            </p:nvSpPr>
            <p:spPr bwMode="auto">
              <a:xfrm>
                <a:off x="3287" y="1597"/>
                <a:ext cx="378" cy="3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66" name="Rectangle 185"/>
              <p:cNvSpPr>
                <a:spLocks noChangeArrowheads="1"/>
              </p:cNvSpPr>
              <p:nvPr/>
            </p:nvSpPr>
            <p:spPr bwMode="auto">
              <a:xfrm>
                <a:off x="3330" y="1467"/>
                <a:ext cx="298" cy="13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67" name="Rectangle 186"/>
              <p:cNvSpPr>
                <a:spLocks noChangeArrowheads="1"/>
              </p:cNvSpPr>
              <p:nvPr/>
            </p:nvSpPr>
            <p:spPr bwMode="auto">
              <a:xfrm>
                <a:off x="3330" y="1467"/>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2</a:t>
                </a:r>
                <a:endParaRPr lang="en-US" altLang="en-US" sz="1800" b="0">
                  <a:solidFill>
                    <a:srgbClr val="000000"/>
                  </a:solidFill>
                  <a:latin typeface="Arial" panose="020B0604020202020204" pitchFamily="34" charset="0"/>
                  <a:cs typeface="Arial" panose="020B0604020202020204" pitchFamily="34" charset="0"/>
                </a:endParaRPr>
              </a:p>
            </p:txBody>
          </p:sp>
          <p:sp>
            <p:nvSpPr>
              <p:cNvPr id="668" name="Rectangle 187"/>
              <p:cNvSpPr>
                <a:spLocks noChangeArrowheads="1"/>
              </p:cNvSpPr>
              <p:nvPr/>
            </p:nvSpPr>
            <p:spPr bwMode="auto">
              <a:xfrm>
                <a:off x="3393" y="146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669" name="Rectangle 188"/>
              <p:cNvSpPr>
                <a:spLocks noChangeArrowheads="1"/>
              </p:cNvSpPr>
              <p:nvPr/>
            </p:nvSpPr>
            <p:spPr bwMode="auto">
              <a:xfrm>
                <a:off x="2130" y="1421"/>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70" name="Line 189"/>
              <p:cNvSpPr>
                <a:spLocks noChangeShapeType="1"/>
              </p:cNvSpPr>
              <p:nvPr/>
            </p:nvSpPr>
            <p:spPr bwMode="auto">
              <a:xfrm>
                <a:off x="2130" y="142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71" name="Rectangle 190"/>
              <p:cNvSpPr>
                <a:spLocks noChangeArrowheads="1"/>
              </p:cNvSpPr>
              <p:nvPr/>
            </p:nvSpPr>
            <p:spPr bwMode="auto">
              <a:xfrm>
                <a:off x="2141" y="1421"/>
                <a:ext cx="373"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72" name="Line 191"/>
              <p:cNvSpPr>
                <a:spLocks noChangeShapeType="1"/>
              </p:cNvSpPr>
              <p:nvPr/>
            </p:nvSpPr>
            <p:spPr bwMode="auto">
              <a:xfrm>
                <a:off x="2141" y="1421"/>
                <a:ext cx="37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73" name="Rectangle 192"/>
              <p:cNvSpPr>
                <a:spLocks noChangeArrowheads="1"/>
              </p:cNvSpPr>
              <p:nvPr/>
            </p:nvSpPr>
            <p:spPr bwMode="auto">
              <a:xfrm>
                <a:off x="2141" y="1433"/>
                <a:ext cx="373"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74" name="Rectangle 193"/>
              <p:cNvSpPr>
                <a:spLocks noChangeArrowheads="1"/>
              </p:cNvSpPr>
              <p:nvPr/>
            </p:nvSpPr>
            <p:spPr bwMode="auto">
              <a:xfrm>
                <a:off x="2514" y="1421"/>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75" name="Line 194"/>
              <p:cNvSpPr>
                <a:spLocks noChangeShapeType="1"/>
              </p:cNvSpPr>
              <p:nvPr/>
            </p:nvSpPr>
            <p:spPr bwMode="auto">
              <a:xfrm>
                <a:off x="2514" y="142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76" name="Rectangle 195"/>
              <p:cNvSpPr>
                <a:spLocks noChangeArrowheads="1"/>
              </p:cNvSpPr>
              <p:nvPr/>
            </p:nvSpPr>
            <p:spPr bwMode="auto">
              <a:xfrm>
                <a:off x="2525" y="1421"/>
                <a:ext cx="37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77" name="Line 196"/>
              <p:cNvSpPr>
                <a:spLocks noChangeShapeType="1"/>
              </p:cNvSpPr>
              <p:nvPr/>
            </p:nvSpPr>
            <p:spPr bwMode="auto">
              <a:xfrm>
                <a:off x="2525" y="142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78" name="Rectangle 197"/>
              <p:cNvSpPr>
                <a:spLocks noChangeArrowheads="1"/>
              </p:cNvSpPr>
              <p:nvPr/>
            </p:nvSpPr>
            <p:spPr bwMode="auto">
              <a:xfrm>
                <a:off x="2525" y="1433"/>
                <a:ext cx="372" cy="1"/>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79" name="Rectangle 198"/>
              <p:cNvSpPr>
                <a:spLocks noChangeArrowheads="1"/>
              </p:cNvSpPr>
              <p:nvPr/>
            </p:nvSpPr>
            <p:spPr bwMode="auto">
              <a:xfrm>
                <a:off x="2897" y="1421"/>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80" name="Line 199"/>
              <p:cNvSpPr>
                <a:spLocks noChangeShapeType="1"/>
              </p:cNvSpPr>
              <p:nvPr/>
            </p:nvSpPr>
            <p:spPr bwMode="auto">
              <a:xfrm>
                <a:off x="2897" y="142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81" name="Rectangle 200"/>
              <p:cNvSpPr>
                <a:spLocks noChangeArrowheads="1"/>
              </p:cNvSpPr>
              <p:nvPr/>
            </p:nvSpPr>
            <p:spPr bwMode="auto">
              <a:xfrm>
                <a:off x="2909" y="1421"/>
                <a:ext cx="37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82" name="Line 201"/>
              <p:cNvSpPr>
                <a:spLocks noChangeShapeType="1"/>
              </p:cNvSpPr>
              <p:nvPr/>
            </p:nvSpPr>
            <p:spPr bwMode="auto">
              <a:xfrm>
                <a:off x="2909" y="142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83" name="Rectangle 202"/>
              <p:cNvSpPr>
                <a:spLocks noChangeArrowheads="1"/>
              </p:cNvSpPr>
              <p:nvPr/>
            </p:nvSpPr>
            <p:spPr bwMode="auto">
              <a:xfrm>
                <a:off x="2909" y="1433"/>
                <a:ext cx="372" cy="1"/>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84" name="Rectangle 203"/>
              <p:cNvSpPr>
                <a:spLocks noChangeArrowheads="1"/>
              </p:cNvSpPr>
              <p:nvPr/>
            </p:nvSpPr>
            <p:spPr bwMode="auto">
              <a:xfrm>
                <a:off x="3281" y="1421"/>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85" name="Line 204"/>
              <p:cNvSpPr>
                <a:spLocks noChangeShapeType="1"/>
              </p:cNvSpPr>
              <p:nvPr/>
            </p:nvSpPr>
            <p:spPr bwMode="auto">
              <a:xfrm>
                <a:off x="3281" y="142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86" name="Rectangle 205"/>
              <p:cNvSpPr>
                <a:spLocks noChangeArrowheads="1"/>
              </p:cNvSpPr>
              <p:nvPr/>
            </p:nvSpPr>
            <p:spPr bwMode="auto">
              <a:xfrm>
                <a:off x="3293" y="1421"/>
                <a:ext cx="37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687" name="Line 206"/>
              <p:cNvSpPr>
                <a:spLocks noChangeShapeType="1"/>
              </p:cNvSpPr>
              <p:nvPr/>
            </p:nvSpPr>
            <p:spPr bwMode="auto">
              <a:xfrm>
                <a:off x="3293" y="142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688" name="Rectangle 207"/>
              <p:cNvSpPr>
                <a:spLocks noChangeArrowheads="1"/>
              </p:cNvSpPr>
              <p:nvPr/>
            </p:nvSpPr>
            <p:spPr bwMode="auto">
              <a:xfrm>
                <a:off x="3293" y="1433"/>
                <a:ext cx="372" cy="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grpSp>
        <p:sp>
          <p:nvSpPr>
            <p:cNvPr id="351" name="Rectangle 209"/>
            <p:cNvSpPr>
              <a:spLocks noChangeArrowheads="1"/>
            </p:cNvSpPr>
            <p:nvPr/>
          </p:nvSpPr>
          <p:spPr bwMode="auto">
            <a:xfrm>
              <a:off x="3665" y="1421"/>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52" name="Line 210"/>
            <p:cNvSpPr>
              <a:spLocks noChangeShapeType="1"/>
            </p:cNvSpPr>
            <p:nvPr/>
          </p:nvSpPr>
          <p:spPr bwMode="auto">
            <a:xfrm>
              <a:off x="3665" y="1421"/>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353" name="Rectangle 211"/>
            <p:cNvSpPr>
              <a:spLocks noChangeArrowheads="1"/>
            </p:cNvSpPr>
            <p:nvPr/>
          </p:nvSpPr>
          <p:spPr bwMode="auto">
            <a:xfrm>
              <a:off x="2130" y="1433"/>
              <a:ext cx="11"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54" name="Line 212"/>
            <p:cNvSpPr>
              <a:spLocks noChangeShapeType="1"/>
            </p:cNvSpPr>
            <p:nvPr/>
          </p:nvSpPr>
          <p:spPr bwMode="auto">
            <a:xfrm>
              <a:off x="2130" y="143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355" name="Rectangle 213"/>
            <p:cNvSpPr>
              <a:spLocks noChangeArrowheads="1"/>
            </p:cNvSpPr>
            <p:nvPr/>
          </p:nvSpPr>
          <p:spPr bwMode="auto">
            <a:xfrm>
              <a:off x="2514" y="1433"/>
              <a:ext cx="11"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56" name="Line 214"/>
            <p:cNvSpPr>
              <a:spLocks noChangeShapeType="1"/>
            </p:cNvSpPr>
            <p:nvPr/>
          </p:nvSpPr>
          <p:spPr bwMode="auto">
            <a:xfrm>
              <a:off x="2514" y="143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357" name="Rectangle 215"/>
            <p:cNvSpPr>
              <a:spLocks noChangeArrowheads="1"/>
            </p:cNvSpPr>
            <p:nvPr/>
          </p:nvSpPr>
          <p:spPr bwMode="auto">
            <a:xfrm>
              <a:off x="2897" y="1433"/>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58" name="Line 216"/>
            <p:cNvSpPr>
              <a:spLocks noChangeShapeType="1"/>
            </p:cNvSpPr>
            <p:nvPr/>
          </p:nvSpPr>
          <p:spPr bwMode="auto">
            <a:xfrm>
              <a:off x="2897" y="143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359" name="Rectangle 217"/>
            <p:cNvSpPr>
              <a:spLocks noChangeArrowheads="1"/>
            </p:cNvSpPr>
            <p:nvPr/>
          </p:nvSpPr>
          <p:spPr bwMode="auto">
            <a:xfrm>
              <a:off x="3281" y="1433"/>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60" name="Line 218"/>
            <p:cNvSpPr>
              <a:spLocks noChangeShapeType="1"/>
            </p:cNvSpPr>
            <p:nvPr/>
          </p:nvSpPr>
          <p:spPr bwMode="auto">
            <a:xfrm>
              <a:off x="3281" y="143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361" name="Rectangle 219"/>
            <p:cNvSpPr>
              <a:spLocks noChangeArrowheads="1"/>
            </p:cNvSpPr>
            <p:nvPr/>
          </p:nvSpPr>
          <p:spPr bwMode="auto">
            <a:xfrm>
              <a:off x="3665" y="1433"/>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62" name="Line 220"/>
            <p:cNvSpPr>
              <a:spLocks noChangeShapeType="1"/>
            </p:cNvSpPr>
            <p:nvPr/>
          </p:nvSpPr>
          <p:spPr bwMode="auto">
            <a:xfrm>
              <a:off x="3665" y="1433"/>
              <a:ext cx="0" cy="19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363" name="Rectangle 221"/>
            <p:cNvSpPr>
              <a:spLocks noChangeArrowheads="1"/>
            </p:cNvSpPr>
            <p:nvPr/>
          </p:nvSpPr>
          <p:spPr bwMode="auto">
            <a:xfrm>
              <a:off x="2135" y="1643"/>
              <a:ext cx="379" cy="34"/>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64" name="Rectangle 222"/>
            <p:cNvSpPr>
              <a:spLocks noChangeArrowheads="1"/>
            </p:cNvSpPr>
            <p:nvPr/>
          </p:nvSpPr>
          <p:spPr bwMode="auto">
            <a:xfrm>
              <a:off x="2135" y="1677"/>
              <a:ext cx="43" cy="129"/>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65" name="Rectangle 223"/>
            <p:cNvSpPr>
              <a:spLocks noChangeArrowheads="1"/>
            </p:cNvSpPr>
            <p:nvPr/>
          </p:nvSpPr>
          <p:spPr bwMode="auto">
            <a:xfrm>
              <a:off x="2476" y="1677"/>
              <a:ext cx="38" cy="129"/>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66" name="Rectangle 224"/>
            <p:cNvSpPr>
              <a:spLocks noChangeArrowheads="1"/>
            </p:cNvSpPr>
            <p:nvPr/>
          </p:nvSpPr>
          <p:spPr bwMode="auto">
            <a:xfrm>
              <a:off x="2135" y="1806"/>
              <a:ext cx="379" cy="34"/>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67" name="Rectangle 225"/>
            <p:cNvSpPr>
              <a:spLocks noChangeArrowheads="1"/>
            </p:cNvSpPr>
            <p:nvPr/>
          </p:nvSpPr>
          <p:spPr bwMode="auto">
            <a:xfrm>
              <a:off x="2178" y="1677"/>
              <a:ext cx="298" cy="129"/>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68" name="Rectangle 226"/>
            <p:cNvSpPr>
              <a:spLocks noChangeArrowheads="1"/>
            </p:cNvSpPr>
            <p:nvPr/>
          </p:nvSpPr>
          <p:spPr bwMode="auto">
            <a:xfrm>
              <a:off x="2178" y="167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369" name="Rectangle 227"/>
            <p:cNvSpPr>
              <a:spLocks noChangeArrowheads="1"/>
            </p:cNvSpPr>
            <p:nvPr/>
          </p:nvSpPr>
          <p:spPr bwMode="auto">
            <a:xfrm>
              <a:off x="2209" y="167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370" name="Rectangle 228"/>
            <p:cNvSpPr>
              <a:spLocks noChangeArrowheads="1"/>
            </p:cNvSpPr>
            <p:nvPr/>
          </p:nvSpPr>
          <p:spPr bwMode="auto">
            <a:xfrm>
              <a:off x="2519" y="1643"/>
              <a:ext cx="378" cy="3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71" name="Rectangle 229"/>
            <p:cNvSpPr>
              <a:spLocks noChangeArrowheads="1"/>
            </p:cNvSpPr>
            <p:nvPr/>
          </p:nvSpPr>
          <p:spPr bwMode="auto">
            <a:xfrm>
              <a:off x="2519" y="1677"/>
              <a:ext cx="43" cy="12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72" name="Rectangle 230"/>
            <p:cNvSpPr>
              <a:spLocks noChangeArrowheads="1"/>
            </p:cNvSpPr>
            <p:nvPr/>
          </p:nvSpPr>
          <p:spPr bwMode="auto">
            <a:xfrm>
              <a:off x="2860" y="1677"/>
              <a:ext cx="37" cy="12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73" name="Rectangle 231"/>
            <p:cNvSpPr>
              <a:spLocks noChangeArrowheads="1"/>
            </p:cNvSpPr>
            <p:nvPr/>
          </p:nvSpPr>
          <p:spPr bwMode="auto">
            <a:xfrm>
              <a:off x="2519" y="1806"/>
              <a:ext cx="378" cy="3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74" name="Rectangle 232"/>
            <p:cNvSpPr>
              <a:spLocks noChangeArrowheads="1"/>
            </p:cNvSpPr>
            <p:nvPr/>
          </p:nvSpPr>
          <p:spPr bwMode="auto">
            <a:xfrm>
              <a:off x="2562" y="1677"/>
              <a:ext cx="298" cy="12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75" name="Rectangle 233"/>
            <p:cNvSpPr>
              <a:spLocks noChangeArrowheads="1"/>
            </p:cNvSpPr>
            <p:nvPr/>
          </p:nvSpPr>
          <p:spPr bwMode="auto">
            <a:xfrm>
              <a:off x="2562" y="1677"/>
              <a:ext cx="12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L</a:t>
              </a:r>
              <a:endParaRPr lang="en-US" altLang="en-US" sz="1800" b="0">
                <a:solidFill>
                  <a:srgbClr val="000000"/>
                </a:solidFill>
                <a:latin typeface="Arial" panose="020B0604020202020204" pitchFamily="34" charset="0"/>
                <a:cs typeface="Arial" panose="020B0604020202020204" pitchFamily="34" charset="0"/>
              </a:endParaRPr>
            </a:p>
          </p:txBody>
        </p:sp>
        <p:sp>
          <p:nvSpPr>
            <p:cNvPr id="376" name="Rectangle 234"/>
            <p:cNvSpPr>
              <a:spLocks noChangeArrowheads="1"/>
            </p:cNvSpPr>
            <p:nvPr/>
          </p:nvSpPr>
          <p:spPr bwMode="auto">
            <a:xfrm>
              <a:off x="2631" y="167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377" name="Rectangle 235"/>
            <p:cNvSpPr>
              <a:spLocks noChangeArrowheads="1"/>
            </p:cNvSpPr>
            <p:nvPr/>
          </p:nvSpPr>
          <p:spPr bwMode="auto">
            <a:xfrm>
              <a:off x="2903" y="1643"/>
              <a:ext cx="378" cy="3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78" name="Rectangle 236"/>
            <p:cNvSpPr>
              <a:spLocks noChangeArrowheads="1"/>
            </p:cNvSpPr>
            <p:nvPr/>
          </p:nvSpPr>
          <p:spPr bwMode="auto">
            <a:xfrm>
              <a:off x="2903" y="1677"/>
              <a:ext cx="43" cy="12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79" name="Rectangle 237"/>
            <p:cNvSpPr>
              <a:spLocks noChangeArrowheads="1"/>
            </p:cNvSpPr>
            <p:nvPr/>
          </p:nvSpPr>
          <p:spPr bwMode="auto">
            <a:xfrm>
              <a:off x="3244" y="1677"/>
              <a:ext cx="37" cy="12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80" name="Rectangle 238"/>
            <p:cNvSpPr>
              <a:spLocks noChangeArrowheads="1"/>
            </p:cNvSpPr>
            <p:nvPr/>
          </p:nvSpPr>
          <p:spPr bwMode="auto">
            <a:xfrm>
              <a:off x="2903" y="1806"/>
              <a:ext cx="378" cy="3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81" name="Rectangle 239"/>
            <p:cNvSpPr>
              <a:spLocks noChangeArrowheads="1"/>
            </p:cNvSpPr>
            <p:nvPr/>
          </p:nvSpPr>
          <p:spPr bwMode="auto">
            <a:xfrm>
              <a:off x="2946" y="1677"/>
              <a:ext cx="298" cy="12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82" name="Rectangle 240"/>
            <p:cNvSpPr>
              <a:spLocks noChangeArrowheads="1"/>
            </p:cNvSpPr>
            <p:nvPr/>
          </p:nvSpPr>
          <p:spPr bwMode="auto">
            <a:xfrm>
              <a:off x="2946" y="1677"/>
              <a:ext cx="14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M</a:t>
              </a:r>
              <a:endParaRPr lang="en-US" altLang="en-US" sz="1800" b="0">
                <a:solidFill>
                  <a:srgbClr val="000000"/>
                </a:solidFill>
                <a:latin typeface="Arial" panose="020B0604020202020204" pitchFamily="34" charset="0"/>
                <a:cs typeface="Arial" panose="020B0604020202020204" pitchFamily="34" charset="0"/>
              </a:endParaRPr>
            </a:p>
          </p:txBody>
        </p:sp>
        <p:sp>
          <p:nvSpPr>
            <p:cNvPr id="383" name="Rectangle 241"/>
            <p:cNvSpPr>
              <a:spLocks noChangeArrowheads="1"/>
            </p:cNvSpPr>
            <p:nvPr/>
          </p:nvSpPr>
          <p:spPr bwMode="auto">
            <a:xfrm>
              <a:off x="3040" y="167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384" name="Rectangle 242"/>
            <p:cNvSpPr>
              <a:spLocks noChangeArrowheads="1"/>
            </p:cNvSpPr>
            <p:nvPr/>
          </p:nvSpPr>
          <p:spPr bwMode="auto">
            <a:xfrm>
              <a:off x="3287" y="1643"/>
              <a:ext cx="378" cy="3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85" name="Rectangle 243"/>
            <p:cNvSpPr>
              <a:spLocks noChangeArrowheads="1"/>
            </p:cNvSpPr>
            <p:nvPr/>
          </p:nvSpPr>
          <p:spPr bwMode="auto">
            <a:xfrm>
              <a:off x="3287" y="1677"/>
              <a:ext cx="43" cy="12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86" name="Rectangle 244"/>
            <p:cNvSpPr>
              <a:spLocks noChangeArrowheads="1"/>
            </p:cNvSpPr>
            <p:nvPr/>
          </p:nvSpPr>
          <p:spPr bwMode="auto">
            <a:xfrm>
              <a:off x="3628" y="1677"/>
              <a:ext cx="37" cy="12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87" name="Rectangle 245"/>
            <p:cNvSpPr>
              <a:spLocks noChangeArrowheads="1"/>
            </p:cNvSpPr>
            <p:nvPr/>
          </p:nvSpPr>
          <p:spPr bwMode="auto">
            <a:xfrm>
              <a:off x="3287" y="1806"/>
              <a:ext cx="378" cy="3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88" name="Rectangle 246"/>
            <p:cNvSpPr>
              <a:spLocks noChangeArrowheads="1"/>
            </p:cNvSpPr>
            <p:nvPr/>
          </p:nvSpPr>
          <p:spPr bwMode="auto">
            <a:xfrm>
              <a:off x="3330" y="1677"/>
              <a:ext cx="298" cy="12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89" name="Rectangle 247"/>
            <p:cNvSpPr>
              <a:spLocks noChangeArrowheads="1"/>
            </p:cNvSpPr>
            <p:nvPr/>
          </p:nvSpPr>
          <p:spPr bwMode="auto">
            <a:xfrm>
              <a:off x="3330" y="1677"/>
              <a:ext cx="13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H</a:t>
              </a:r>
              <a:endParaRPr lang="en-US" altLang="en-US" sz="1800" b="0">
                <a:solidFill>
                  <a:srgbClr val="000000"/>
                </a:solidFill>
                <a:latin typeface="Arial" panose="020B0604020202020204" pitchFamily="34" charset="0"/>
                <a:cs typeface="Arial" panose="020B0604020202020204" pitchFamily="34" charset="0"/>
              </a:endParaRPr>
            </a:p>
          </p:txBody>
        </p:sp>
        <p:sp>
          <p:nvSpPr>
            <p:cNvPr id="390" name="Rectangle 248"/>
            <p:cNvSpPr>
              <a:spLocks noChangeArrowheads="1"/>
            </p:cNvSpPr>
            <p:nvPr/>
          </p:nvSpPr>
          <p:spPr bwMode="auto">
            <a:xfrm>
              <a:off x="3411" y="1677"/>
              <a:ext cx="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391" name="Rectangle 249"/>
            <p:cNvSpPr>
              <a:spLocks noChangeArrowheads="1"/>
            </p:cNvSpPr>
            <p:nvPr/>
          </p:nvSpPr>
          <p:spPr bwMode="auto">
            <a:xfrm>
              <a:off x="2130" y="1631"/>
              <a:ext cx="11"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92" name="Line 250"/>
            <p:cNvSpPr>
              <a:spLocks noChangeShapeType="1"/>
            </p:cNvSpPr>
            <p:nvPr/>
          </p:nvSpPr>
          <p:spPr bwMode="auto">
            <a:xfrm>
              <a:off x="2130" y="1631"/>
              <a:ext cx="0" cy="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393" name="Rectangle 251"/>
            <p:cNvSpPr>
              <a:spLocks noChangeArrowheads="1"/>
            </p:cNvSpPr>
            <p:nvPr/>
          </p:nvSpPr>
          <p:spPr bwMode="auto">
            <a:xfrm>
              <a:off x="2141" y="1631"/>
              <a:ext cx="373"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94" name="Line 252"/>
            <p:cNvSpPr>
              <a:spLocks noChangeShapeType="1"/>
            </p:cNvSpPr>
            <p:nvPr/>
          </p:nvSpPr>
          <p:spPr bwMode="auto">
            <a:xfrm>
              <a:off x="2141" y="1631"/>
              <a:ext cx="37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395" name="Rectangle 253"/>
            <p:cNvSpPr>
              <a:spLocks noChangeArrowheads="1"/>
            </p:cNvSpPr>
            <p:nvPr/>
          </p:nvSpPr>
          <p:spPr bwMode="auto">
            <a:xfrm>
              <a:off x="2141" y="1643"/>
              <a:ext cx="373"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96" name="Rectangle 254"/>
            <p:cNvSpPr>
              <a:spLocks noChangeArrowheads="1"/>
            </p:cNvSpPr>
            <p:nvPr/>
          </p:nvSpPr>
          <p:spPr bwMode="auto">
            <a:xfrm>
              <a:off x="2514" y="1631"/>
              <a:ext cx="11"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97" name="Line 255"/>
            <p:cNvSpPr>
              <a:spLocks noChangeShapeType="1"/>
            </p:cNvSpPr>
            <p:nvPr/>
          </p:nvSpPr>
          <p:spPr bwMode="auto">
            <a:xfrm>
              <a:off x="2514" y="1631"/>
              <a:ext cx="0" cy="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398" name="Rectangle 256"/>
            <p:cNvSpPr>
              <a:spLocks noChangeArrowheads="1"/>
            </p:cNvSpPr>
            <p:nvPr/>
          </p:nvSpPr>
          <p:spPr bwMode="auto">
            <a:xfrm>
              <a:off x="2525" y="1631"/>
              <a:ext cx="37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399" name="Line 257"/>
            <p:cNvSpPr>
              <a:spLocks noChangeShapeType="1"/>
            </p:cNvSpPr>
            <p:nvPr/>
          </p:nvSpPr>
          <p:spPr bwMode="auto">
            <a:xfrm>
              <a:off x="2525" y="163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00" name="Rectangle 258"/>
            <p:cNvSpPr>
              <a:spLocks noChangeArrowheads="1"/>
            </p:cNvSpPr>
            <p:nvPr/>
          </p:nvSpPr>
          <p:spPr bwMode="auto">
            <a:xfrm>
              <a:off x="2525" y="1643"/>
              <a:ext cx="372"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01" name="Rectangle 259"/>
            <p:cNvSpPr>
              <a:spLocks noChangeArrowheads="1"/>
            </p:cNvSpPr>
            <p:nvPr/>
          </p:nvSpPr>
          <p:spPr bwMode="auto">
            <a:xfrm>
              <a:off x="2897" y="1631"/>
              <a:ext cx="12"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02" name="Line 260"/>
            <p:cNvSpPr>
              <a:spLocks noChangeShapeType="1"/>
            </p:cNvSpPr>
            <p:nvPr/>
          </p:nvSpPr>
          <p:spPr bwMode="auto">
            <a:xfrm>
              <a:off x="2897" y="1631"/>
              <a:ext cx="0" cy="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03" name="Rectangle 261"/>
            <p:cNvSpPr>
              <a:spLocks noChangeArrowheads="1"/>
            </p:cNvSpPr>
            <p:nvPr/>
          </p:nvSpPr>
          <p:spPr bwMode="auto">
            <a:xfrm>
              <a:off x="2909" y="1631"/>
              <a:ext cx="37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04" name="Line 262"/>
            <p:cNvSpPr>
              <a:spLocks noChangeShapeType="1"/>
            </p:cNvSpPr>
            <p:nvPr/>
          </p:nvSpPr>
          <p:spPr bwMode="auto">
            <a:xfrm>
              <a:off x="2909" y="163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05" name="Rectangle 263"/>
            <p:cNvSpPr>
              <a:spLocks noChangeArrowheads="1"/>
            </p:cNvSpPr>
            <p:nvPr/>
          </p:nvSpPr>
          <p:spPr bwMode="auto">
            <a:xfrm>
              <a:off x="2909" y="1643"/>
              <a:ext cx="372"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06" name="Rectangle 264"/>
            <p:cNvSpPr>
              <a:spLocks noChangeArrowheads="1"/>
            </p:cNvSpPr>
            <p:nvPr/>
          </p:nvSpPr>
          <p:spPr bwMode="auto">
            <a:xfrm>
              <a:off x="3281" y="1631"/>
              <a:ext cx="12"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07" name="Line 265"/>
            <p:cNvSpPr>
              <a:spLocks noChangeShapeType="1"/>
            </p:cNvSpPr>
            <p:nvPr/>
          </p:nvSpPr>
          <p:spPr bwMode="auto">
            <a:xfrm>
              <a:off x="3281" y="1631"/>
              <a:ext cx="0" cy="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08" name="Rectangle 266"/>
            <p:cNvSpPr>
              <a:spLocks noChangeArrowheads="1"/>
            </p:cNvSpPr>
            <p:nvPr/>
          </p:nvSpPr>
          <p:spPr bwMode="auto">
            <a:xfrm>
              <a:off x="3293" y="1631"/>
              <a:ext cx="37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09" name="Line 267"/>
            <p:cNvSpPr>
              <a:spLocks noChangeShapeType="1"/>
            </p:cNvSpPr>
            <p:nvPr/>
          </p:nvSpPr>
          <p:spPr bwMode="auto">
            <a:xfrm>
              <a:off x="3293" y="1631"/>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10" name="Rectangle 268"/>
            <p:cNvSpPr>
              <a:spLocks noChangeArrowheads="1"/>
            </p:cNvSpPr>
            <p:nvPr/>
          </p:nvSpPr>
          <p:spPr bwMode="auto">
            <a:xfrm>
              <a:off x="3293" y="1643"/>
              <a:ext cx="372"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11" name="Rectangle 269"/>
            <p:cNvSpPr>
              <a:spLocks noChangeArrowheads="1"/>
            </p:cNvSpPr>
            <p:nvPr/>
          </p:nvSpPr>
          <p:spPr bwMode="auto">
            <a:xfrm>
              <a:off x="3665" y="1631"/>
              <a:ext cx="12"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12" name="Line 270"/>
            <p:cNvSpPr>
              <a:spLocks noChangeShapeType="1"/>
            </p:cNvSpPr>
            <p:nvPr/>
          </p:nvSpPr>
          <p:spPr bwMode="auto">
            <a:xfrm>
              <a:off x="3665" y="1631"/>
              <a:ext cx="0" cy="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13" name="Rectangle 271"/>
            <p:cNvSpPr>
              <a:spLocks noChangeArrowheads="1"/>
            </p:cNvSpPr>
            <p:nvPr/>
          </p:nvSpPr>
          <p:spPr bwMode="auto">
            <a:xfrm>
              <a:off x="2130" y="1644"/>
              <a:ext cx="11" cy="1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14" name="Line 272"/>
            <p:cNvSpPr>
              <a:spLocks noChangeShapeType="1"/>
            </p:cNvSpPr>
            <p:nvPr/>
          </p:nvSpPr>
          <p:spPr bwMode="auto">
            <a:xfrm>
              <a:off x="2130" y="1644"/>
              <a:ext cx="0" cy="19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15" name="Rectangle 273"/>
            <p:cNvSpPr>
              <a:spLocks noChangeArrowheads="1"/>
            </p:cNvSpPr>
            <p:nvPr/>
          </p:nvSpPr>
          <p:spPr bwMode="auto">
            <a:xfrm>
              <a:off x="2514" y="1644"/>
              <a:ext cx="11" cy="1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16" name="Line 274"/>
            <p:cNvSpPr>
              <a:spLocks noChangeShapeType="1"/>
            </p:cNvSpPr>
            <p:nvPr/>
          </p:nvSpPr>
          <p:spPr bwMode="auto">
            <a:xfrm>
              <a:off x="2514" y="1644"/>
              <a:ext cx="0" cy="19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17" name="Rectangle 275"/>
            <p:cNvSpPr>
              <a:spLocks noChangeArrowheads="1"/>
            </p:cNvSpPr>
            <p:nvPr/>
          </p:nvSpPr>
          <p:spPr bwMode="auto">
            <a:xfrm>
              <a:off x="2897" y="1644"/>
              <a:ext cx="12" cy="1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18" name="Line 276"/>
            <p:cNvSpPr>
              <a:spLocks noChangeShapeType="1"/>
            </p:cNvSpPr>
            <p:nvPr/>
          </p:nvSpPr>
          <p:spPr bwMode="auto">
            <a:xfrm>
              <a:off x="2897" y="1644"/>
              <a:ext cx="0" cy="19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19" name="Rectangle 277"/>
            <p:cNvSpPr>
              <a:spLocks noChangeArrowheads="1"/>
            </p:cNvSpPr>
            <p:nvPr/>
          </p:nvSpPr>
          <p:spPr bwMode="auto">
            <a:xfrm>
              <a:off x="3281" y="1644"/>
              <a:ext cx="12" cy="1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20" name="Line 278"/>
            <p:cNvSpPr>
              <a:spLocks noChangeShapeType="1"/>
            </p:cNvSpPr>
            <p:nvPr/>
          </p:nvSpPr>
          <p:spPr bwMode="auto">
            <a:xfrm>
              <a:off x="3281" y="1644"/>
              <a:ext cx="0" cy="19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21" name="Rectangle 279"/>
            <p:cNvSpPr>
              <a:spLocks noChangeArrowheads="1"/>
            </p:cNvSpPr>
            <p:nvPr/>
          </p:nvSpPr>
          <p:spPr bwMode="auto">
            <a:xfrm>
              <a:off x="3665" y="1644"/>
              <a:ext cx="12" cy="1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22" name="Line 280"/>
            <p:cNvSpPr>
              <a:spLocks noChangeShapeType="1"/>
            </p:cNvSpPr>
            <p:nvPr/>
          </p:nvSpPr>
          <p:spPr bwMode="auto">
            <a:xfrm>
              <a:off x="3665" y="1644"/>
              <a:ext cx="0" cy="19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23" name="Rectangle 281"/>
            <p:cNvSpPr>
              <a:spLocks noChangeArrowheads="1"/>
            </p:cNvSpPr>
            <p:nvPr/>
          </p:nvSpPr>
          <p:spPr bwMode="auto">
            <a:xfrm>
              <a:off x="1795" y="2044"/>
              <a:ext cx="84"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Calibri" panose="020F050202020403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24" name="Rectangle 282"/>
            <p:cNvSpPr>
              <a:spLocks noChangeArrowheads="1"/>
            </p:cNvSpPr>
            <p:nvPr/>
          </p:nvSpPr>
          <p:spPr bwMode="auto">
            <a:xfrm>
              <a:off x="2135" y="1853"/>
              <a:ext cx="1536" cy="32"/>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25" name="Rectangle 283"/>
            <p:cNvSpPr>
              <a:spLocks noChangeArrowheads="1"/>
            </p:cNvSpPr>
            <p:nvPr/>
          </p:nvSpPr>
          <p:spPr bwMode="auto">
            <a:xfrm>
              <a:off x="2135" y="1885"/>
              <a:ext cx="43" cy="128"/>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26" name="Rectangle 284"/>
            <p:cNvSpPr>
              <a:spLocks noChangeArrowheads="1"/>
            </p:cNvSpPr>
            <p:nvPr/>
          </p:nvSpPr>
          <p:spPr bwMode="auto">
            <a:xfrm>
              <a:off x="3628" y="1885"/>
              <a:ext cx="43" cy="128"/>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27" name="Rectangle 285"/>
            <p:cNvSpPr>
              <a:spLocks noChangeArrowheads="1"/>
            </p:cNvSpPr>
            <p:nvPr/>
          </p:nvSpPr>
          <p:spPr bwMode="auto">
            <a:xfrm>
              <a:off x="2135" y="2013"/>
              <a:ext cx="1536" cy="32"/>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28" name="Rectangle 286"/>
            <p:cNvSpPr>
              <a:spLocks noChangeArrowheads="1"/>
            </p:cNvSpPr>
            <p:nvPr/>
          </p:nvSpPr>
          <p:spPr bwMode="auto">
            <a:xfrm>
              <a:off x="2178" y="1885"/>
              <a:ext cx="1450" cy="128"/>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29" name="Rectangle 287"/>
            <p:cNvSpPr>
              <a:spLocks noChangeArrowheads="1"/>
            </p:cNvSpPr>
            <p:nvPr/>
          </p:nvSpPr>
          <p:spPr bwMode="auto">
            <a:xfrm>
              <a:off x="2178" y="1888"/>
              <a:ext cx="336"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Value</a:t>
              </a:r>
              <a:endParaRPr lang="en-US" altLang="en-US" sz="1800" b="0">
                <a:solidFill>
                  <a:srgbClr val="000000"/>
                </a:solidFill>
                <a:latin typeface="Arial" panose="020B0604020202020204" pitchFamily="34" charset="0"/>
                <a:cs typeface="Arial" panose="020B0604020202020204" pitchFamily="34" charset="0"/>
              </a:endParaRPr>
            </a:p>
          </p:txBody>
        </p:sp>
        <p:sp>
          <p:nvSpPr>
            <p:cNvPr id="430" name="Rectangle 288"/>
            <p:cNvSpPr>
              <a:spLocks noChangeArrowheads="1"/>
            </p:cNvSpPr>
            <p:nvPr/>
          </p:nvSpPr>
          <p:spPr bwMode="auto">
            <a:xfrm>
              <a:off x="2465" y="1888"/>
              <a:ext cx="81"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31" name="Rectangle 289"/>
            <p:cNvSpPr>
              <a:spLocks noChangeArrowheads="1"/>
            </p:cNvSpPr>
            <p:nvPr/>
          </p:nvSpPr>
          <p:spPr bwMode="auto">
            <a:xfrm>
              <a:off x="2135" y="1852"/>
              <a:ext cx="6"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32" name="Rectangle 290"/>
            <p:cNvSpPr>
              <a:spLocks noChangeArrowheads="1"/>
            </p:cNvSpPr>
            <p:nvPr/>
          </p:nvSpPr>
          <p:spPr bwMode="auto">
            <a:xfrm>
              <a:off x="2130" y="1840"/>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33" name="Line 291"/>
            <p:cNvSpPr>
              <a:spLocks noChangeShapeType="1"/>
            </p:cNvSpPr>
            <p:nvPr/>
          </p:nvSpPr>
          <p:spPr bwMode="auto">
            <a:xfrm>
              <a:off x="2130" y="1840"/>
              <a:ext cx="1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34" name="Line 292"/>
            <p:cNvSpPr>
              <a:spLocks noChangeShapeType="1"/>
            </p:cNvSpPr>
            <p:nvPr/>
          </p:nvSpPr>
          <p:spPr bwMode="auto">
            <a:xfrm>
              <a:off x="2130" y="1840"/>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35" name="Rectangle 293"/>
            <p:cNvSpPr>
              <a:spLocks noChangeArrowheads="1"/>
            </p:cNvSpPr>
            <p:nvPr/>
          </p:nvSpPr>
          <p:spPr bwMode="auto">
            <a:xfrm>
              <a:off x="2130" y="1840"/>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36" name="Line 294"/>
            <p:cNvSpPr>
              <a:spLocks noChangeShapeType="1"/>
            </p:cNvSpPr>
            <p:nvPr/>
          </p:nvSpPr>
          <p:spPr bwMode="auto">
            <a:xfrm>
              <a:off x="2130" y="1840"/>
              <a:ext cx="1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37" name="Line 295"/>
            <p:cNvSpPr>
              <a:spLocks noChangeShapeType="1"/>
            </p:cNvSpPr>
            <p:nvPr/>
          </p:nvSpPr>
          <p:spPr bwMode="auto">
            <a:xfrm>
              <a:off x="2130" y="1840"/>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38" name="Rectangle 296"/>
            <p:cNvSpPr>
              <a:spLocks noChangeArrowheads="1"/>
            </p:cNvSpPr>
            <p:nvPr/>
          </p:nvSpPr>
          <p:spPr bwMode="auto">
            <a:xfrm>
              <a:off x="2141" y="1852"/>
              <a:ext cx="12"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39" name="Rectangle 297"/>
            <p:cNvSpPr>
              <a:spLocks noChangeArrowheads="1"/>
            </p:cNvSpPr>
            <p:nvPr/>
          </p:nvSpPr>
          <p:spPr bwMode="auto">
            <a:xfrm>
              <a:off x="2141" y="1840"/>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40" name="Line 298"/>
            <p:cNvSpPr>
              <a:spLocks noChangeShapeType="1"/>
            </p:cNvSpPr>
            <p:nvPr/>
          </p:nvSpPr>
          <p:spPr bwMode="auto">
            <a:xfrm>
              <a:off x="2141" y="1840"/>
              <a:ext cx="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41" name="Line 299"/>
            <p:cNvSpPr>
              <a:spLocks noChangeShapeType="1"/>
            </p:cNvSpPr>
            <p:nvPr/>
          </p:nvSpPr>
          <p:spPr bwMode="auto">
            <a:xfrm>
              <a:off x="2141" y="1840"/>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42" name="Rectangle 300"/>
            <p:cNvSpPr>
              <a:spLocks noChangeArrowheads="1"/>
            </p:cNvSpPr>
            <p:nvPr/>
          </p:nvSpPr>
          <p:spPr bwMode="auto">
            <a:xfrm>
              <a:off x="2153" y="1840"/>
              <a:ext cx="36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43" name="Line 301"/>
            <p:cNvSpPr>
              <a:spLocks noChangeShapeType="1"/>
            </p:cNvSpPr>
            <p:nvPr/>
          </p:nvSpPr>
          <p:spPr bwMode="auto">
            <a:xfrm>
              <a:off x="2153" y="1840"/>
              <a:ext cx="36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44" name="Rectangle 302"/>
            <p:cNvSpPr>
              <a:spLocks noChangeArrowheads="1"/>
            </p:cNvSpPr>
            <p:nvPr/>
          </p:nvSpPr>
          <p:spPr bwMode="auto">
            <a:xfrm>
              <a:off x="2153" y="1852"/>
              <a:ext cx="361"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45" name="Rectangle 303"/>
            <p:cNvSpPr>
              <a:spLocks noChangeArrowheads="1"/>
            </p:cNvSpPr>
            <p:nvPr/>
          </p:nvSpPr>
          <p:spPr bwMode="auto">
            <a:xfrm>
              <a:off x="2514" y="1852"/>
              <a:ext cx="11"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46" name="Rectangle 304"/>
            <p:cNvSpPr>
              <a:spLocks noChangeArrowheads="1"/>
            </p:cNvSpPr>
            <p:nvPr/>
          </p:nvSpPr>
          <p:spPr bwMode="auto">
            <a:xfrm>
              <a:off x="2514" y="1840"/>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47" name="Line 305"/>
            <p:cNvSpPr>
              <a:spLocks noChangeShapeType="1"/>
            </p:cNvSpPr>
            <p:nvPr/>
          </p:nvSpPr>
          <p:spPr bwMode="auto">
            <a:xfrm>
              <a:off x="2514" y="1840"/>
              <a:ext cx="1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48" name="Line 306"/>
            <p:cNvSpPr>
              <a:spLocks noChangeShapeType="1"/>
            </p:cNvSpPr>
            <p:nvPr/>
          </p:nvSpPr>
          <p:spPr bwMode="auto">
            <a:xfrm>
              <a:off x="2514" y="1840"/>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49" name="Rectangle 307"/>
            <p:cNvSpPr>
              <a:spLocks noChangeArrowheads="1"/>
            </p:cNvSpPr>
            <p:nvPr/>
          </p:nvSpPr>
          <p:spPr bwMode="auto">
            <a:xfrm>
              <a:off x="2525" y="1840"/>
              <a:ext cx="37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50" name="Line 308"/>
            <p:cNvSpPr>
              <a:spLocks noChangeShapeType="1"/>
            </p:cNvSpPr>
            <p:nvPr/>
          </p:nvSpPr>
          <p:spPr bwMode="auto">
            <a:xfrm>
              <a:off x="2525" y="1840"/>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51" name="Rectangle 309"/>
            <p:cNvSpPr>
              <a:spLocks noChangeArrowheads="1"/>
            </p:cNvSpPr>
            <p:nvPr/>
          </p:nvSpPr>
          <p:spPr bwMode="auto">
            <a:xfrm>
              <a:off x="2525" y="1852"/>
              <a:ext cx="372"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52" name="Rectangle 310"/>
            <p:cNvSpPr>
              <a:spLocks noChangeArrowheads="1"/>
            </p:cNvSpPr>
            <p:nvPr/>
          </p:nvSpPr>
          <p:spPr bwMode="auto">
            <a:xfrm>
              <a:off x="2897" y="1852"/>
              <a:ext cx="12"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53" name="Rectangle 311"/>
            <p:cNvSpPr>
              <a:spLocks noChangeArrowheads="1"/>
            </p:cNvSpPr>
            <p:nvPr/>
          </p:nvSpPr>
          <p:spPr bwMode="auto">
            <a:xfrm>
              <a:off x="2897" y="1840"/>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54" name="Line 312"/>
            <p:cNvSpPr>
              <a:spLocks noChangeShapeType="1"/>
            </p:cNvSpPr>
            <p:nvPr/>
          </p:nvSpPr>
          <p:spPr bwMode="auto">
            <a:xfrm>
              <a:off x="2897" y="1840"/>
              <a:ext cx="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55" name="Line 313"/>
            <p:cNvSpPr>
              <a:spLocks noChangeShapeType="1"/>
            </p:cNvSpPr>
            <p:nvPr/>
          </p:nvSpPr>
          <p:spPr bwMode="auto">
            <a:xfrm>
              <a:off x="2897" y="1840"/>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56" name="Rectangle 314"/>
            <p:cNvSpPr>
              <a:spLocks noChangeArrowheads="1"/>
            </p:cNvSpPr>
            <p:nvPr/>
          </p:nvSpPr>
          <p:spPr bwMode="auto">
            <a:xfrm>
              <a:off x="2909" y="1840"/>
              <a:ext cx="37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57" name="Line 315"/>
            <p:cNvSpPr>
              <a:spLocks noChangeShapeType="1"/>
            </p:cNvSpPr>
            <p:nvPr/>
          </p:nvSpPr>
          <p:spPr bwMode="auto">
            <a:xfrm>
              <a:off x="2909" y="1840"/>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58" name="Rectangle 316"/>
            <p:cNvSpPr>
              <a:spLocks noChangeArrowheads="1"/>
            </p:cNvSpPr>
            <p:nvPr/>
          </p:nvSpPr>
          <p:spPr bwMode="auto">
            <a:xfrm>
              <a:off x="2909" y="1852"/>
              <a:ext cx="372"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59" name="Rectangle 317"/>
            <p:cNvSpPr>
              <a:spLocks noChangeArrowheads="1"/>
            </p:cNvSpPr>
            <p:nvPr/>
          </p:nvSpPr>
          <p:spPr bwMode="auto">
            <a:xfrm>
              <a:off x="3281" y="1852"/>
              <a:ext cx="12"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60" name="Rectangle 318"/>
            <p:cNvSpPr>
              <a:spLocks noChangeArrowheads="1"/>
            </p:cNvSpPr>
            <p:nvPr/>
          </p:nvSpPr>
          <p:spPr bwMode="auto">
            <a:xfrm>
              <a:off x="3281" y="1840"/>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61" name="Line 319"/>
            <p:cNvSpPr>
              <a:spLocks noChangeShapeType="1"/>
            </p:cNvSpPr>
            <p:nvPr/>
          </p:nvSpPr>
          <p:spPr bwMode="auto">
            <a:xfrm>
              <a:off x="3281" y="1840"/>
              <a:ext cx="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62" name="Line 320"/>
            <p:cNvSpPr>
              <a:spLocks noChangeShapeType="1"/>
            </p:cNvSpPr>
            <p:nvPr/>
          </p:nvSpPr>
          <p:spPr bwMode="auto">
            <a:xfrm>
              <a:off x="3281" y="1840"/>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63" name="Rectangle 321"/>
            <p:cNvSpPr>
              <a:spLocks noChangeArrowheads="1"/>
            </p:cNvSpPr>
            <p:nvPr/>
          </p:nvSpPr>
          <p:spPr bwMode="auto">
            <a:xfrm>
              <a:off x="3293" y="1840"/>
              <a:ext cx="37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64" name="Line 322"/>
            <p:cNvSpPr>
              <a:spLocks noChangeShapeType="1"/>
            </p:cNvSpPr>
            <p:nvPr/>
          </p:nvSpPr>
          <p:spPr bwMode="auto">
            <a:xfrm>
              <a:off x="3293" y="1840"/>
              <a:ext cx="37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65" name="Rectangle 323"/>
            <p:cNvSpPr>
              <a:spLocks noChangeArrowheads="1"/>
            </p:cNvSpPr>
            <p:nvPr/>
          </p:nvSpPr>
          <p:spPr bwMode="auto">
            <a:xfrm>
              <a:off x="3293" y="1852"/>
              <a:ext cx="372"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66" name="Rectangle 324"/>
            <p:cNvSpPr>
              <a:spLocks noChangeArrowheads="1"/>
            </p:cNvSpPr>
            <p:nvPr/>
          </p:nvSpPr>
          <p:spPr bwMode="auto">
            <a:xfrm>
              <a:off x="3665" y="1852"/>
              <a:ext cx="6" cy="1"/>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67" name="Rectangle 325"/>
            <p:cNvSpPr>
              <a:spLocks noChangeArrowheads="1"/>
            </p:cNvSpPr>
            <p:nvPr/>
          </p:nvSpPr>
          <p:spPr bwMode="auto">
            <a:xfrm>
              <a:off x="3665" y="1840"/>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68" name="Line 326"/>
            <p:cNvSpPr>
              <a:spLocks noChangeShapeType="1"/>
            </p:cNvSpPr>
            <p:nvPr/>
          </p:nvSpPr>
          <p:spPr bwMode="auto">
            <a:xfrm>
              <a:off x="3665" y="1840"/>
              <a:ext cx="1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69" name="Line 327"/>
            <p:cNvSpPr>
              <a:spLocks noChangeShapeType="1"/>
            </p:cNvSpPr>
            <p:nvPr/>
          </p:nvSpPr>
          <p:spPr bwMode="auto">
            <a:xfrm>
              <a:off x="3665" y="1840"/>
              <a:ext cx="0" cy="1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sp>
          <p:nvSpPr>
            <p:cNvPr id="470" name="Rectangle 328"/>
            <p:cNvSpPr>
              <a:spLocks noChangeArrowheads="1"/>
            </p:cNvSpPr>
            <p:nvPr/>
          </p:nvSpPr>
          <p:spPr bwMode="auto">
            <a:xfrm>
              <a:off x="1714" y="2041"/>
              <a:ext cx="6" cy="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00" b="0">
                  <a:solidFill>
                    <a:srgbClr val="000000"/>
                  </a:solidFill>
                  <a:latin typeface="Calibri" panose="020F050202020403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71" name="Rectangle 329"/>
            <p:cNvSpPr>
              <a:spLocks noChangeArrowheads="1"/>
            </p:cNvSpPr>
            <p:nvPr/>
          </p:nvSpPr>
          <p:spPr bwMode="auto">
            <a:xfrm>
              <a:off x="253" y="2044"/>
              <a:ext cx="66"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100" b="0">
                  <a:solidFill>
                    <a:srgbClr val="000000"/>
                  </a:solidFill>
                  <a:latin typeface="Calibri" panose="020F050202020403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72" name="Rectangle 330"/>
            <p:cNvSpPr>
              <a:spLocks noChangeArrowheads="1"/>
            </p:cNvSpPr>
            <p:nvPr/>
          </p:nvSpPr>
          <p:spPr bwMode="auto">
            <a:xfrm>
              <a:off x="338" y="996"/>
              <a:ext cx="1434" cy="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73" name="Freeform 331"/>
            <p:cNvSpPr>
              <a:spLocks noEditPoints="1"/>
            </p:cNvSpPr>
            <p:nvPr/>
          </p:nvSpPr>
          <p:spPr bwMode="auto">
            <a:xfrm>
              <a:off x="335" y="993"/>
              <a:ext cx="1440" cy="906"/>
            </a:xfrm>
            <a:custGeom>
              <a:avLst/>
              <a:gdLst>
                <a:gd name="T0" fmla="*/ 0 w 1440"/>
                <a:gd name="T1" fmla="*/ 0 h 906"/>
                <a:gd name="T2" fmla="*/ 1440 w 1440"/>
                <a:gd name="T3" fmla="*/ 0 h 906"/>
                <a:gd name="T4" fmla="*/ 1440 w 1440"/>
                <a:gd name="T5" fmla="*/ 906 h 906"/>
                <a:gd name="T6" fmla="*/ 0 w 1440"/>
                <a:gd name="T7" fmla="*/ 906 h 906"/>
                <a:gd name="T8" fmla="*/ 0 w 1440"/>
                <a:gd name="T9" fmla="*/ 0 h 906"/>
                <a:gd name="T10" fmla="*/ 6 w 1440"/>
                <a:gd name="T11" fmla="*/ 903 h 906"/>
                <a:gd name="T12" fmla="*/ 3 w 1440"/>
                <a:gd name="T13" fmla="*/ 900 h 906"/>
                <a:gd name="T14" fmla="*/ 1437 w 1440"/>
                <a:gd name="T15" fmla="*/ 900 h 906"/>
                <a:gd name="T16" fmla="*/ 1434 w 1440"/>
                <a:gd name="T17" fmla="*/ 903 h 906"/>
                <a:gd name="T18" fmla="*/ 1434 w 1440"/>
                <a:gd name="T19" fmla="*/ 3 h 906"/>
                <a:gd name="T20" fmla="*/ 1437 w 1440"/>
                <a:gd name="T21" fmla="*/ 6 h 906"/>
                <a:gd name="T22" fmla="*/ 3 w 1440"/>
                <a:gd name="T23" fmla="*/ 6 h 906"/>
                <a:gd name="T24" fmla="*/ 6 w 1440"/>
                <a:gd name="T25" fmla="*/ 3 h 906"/>
                <a:gd name="T26" fmla="*/ 6 w 1440"/>
                <a:gd name="T27" fmla="*/ 903 h 90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40"/>
                <a:gd name="T43" fmla="*/ 0 h 906"/>
                <a:gd name="T44" fmla="*/ 1440 w 1440"/>
                <a:gd name="T45" fmla="*/ 906 h 90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40" h="906">
                  <a:moveTo>
                    <a:pt x="0" y="0"/>
                  </a:moveTo>
                  <a:lnTo>
                    <a:pt x="1440" y="0"/>
                  </a:lnTo>
                  <a:lnTo>
                    <a:pt x="1440" y="906"/>
                  </a:lnTo>
                  <a:lnTo>
                    <a:pt x="0" y="906"/>
                  </a:lnTo>
                  <a:lnTo>
                    <a:pt x="0" y="0"/>
                  </a:lnTo>
                  <a:close/>
                  <a:moveTo>
                    <a:pt x="6" y="903"/>
                  </a:moveTo>
                  <a:lnTo>
                    <a:pt x="3" y="900"/>
                  </a:lnTo>
                  <a:lnTo>
                    <a:pt x="1437" y="900"/>
                  </a:lnTo>
                  <a:lnTo>
                    <a:pt x="1434" y="903"/>
                  </a:lnTo>
                  <a:lnTo>
                    <a:pt x="1434" y="3"/>
                  </a:lnTo>
                  <a:lnTo>
                    <a:pt x="1437" y="6"/>
                  </a:lnTo>
                  <a:lnTo>
                    <a:pt x="3" y="6"/>
                  </a:lnTo>
                  <a:lnTo>
                    <a:pt x="6" y="3"/>
                  </a:lnTo>
                  <a:lnTo>
                    <a:pt x="6" y="903"/>
                  </a:lnTo>
                  <a:close/>
                </a:path>
              </a:pathLst>
            </a:custGeom>
            <a:solidFill>
              <a:srgbClr val="FFFFFF"/>
            </a:solidFill>
            <a:ln w="0" cap="flat">
              <a:solidFill>
                <a:srgbClr val="FFFFFF"/>
              </a:solidFill>
              <a:prstDash val="solid"/>
              <a:round/>
              <a:headEnd/>
              <a:tailEnd/>
            </a:ln>
          </p:spPr>
          <p:txBody>
            <a:bodyPr/>
            <a:lstStyle/>
            <a:p>
              <a:pPr defTabSz="914400" fontAlgn="base">
                <a:spcBef>
                  <a:spcPct val="0"/>
                </a:spcBef>
                <a:spcAft>
                  <a:spcPct val="0"/>
                </a:spcAft>
              </a:pPr>
              <a:endParaRPr lang="en-GB">
                <a:solidFill>
                  <a:srgbClr val="000000"/>
                </a:solidFill>
                <a:latin typeface="Arial" panose="020B0604020202020204" pitchFamily="34" charset="0"/>
                <a:cs typeface="Arial" panose="020B0604020202020204" pitchFamily="34" charset="0"/>
              </a:endParaRPr>
            </a:p>
          </p:txBody>
        </p:sp>
        <p:pic>
          <p:nvPicPr>
            <p:cNvPr id="474" name="Picture 33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 y="1029"/>
              <a:ext cx="1527" cy="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5" name="Picture 3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2" y="1028"/>
              <a:ext cx="1527" cy="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6" name="Rectangle 334"/>
            <p:cNvSpPr>
              <a:spLocks noChangeArrowheads="1"/>
            </p:cNvSpPr>
            <p:nvPr/>
          </p:nvSpPr>
          <p:spPr bwMode="auto">
            <a:xfrm>
              <a:off x="399" y="1032"/>
              <a:ext cx="347"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Route</a:t>
              </a:r>
              <a:endParaRPr lang="en-US" altLang="en-US" sz="1800" b="0">
                <a:solidFill>
                  <a:srgbClr val="000000"/>
                </a:solidFill>
                <a:latin typeface="Arial" panose="020B0604020202020204" pitchFamily="34" charset="0"/>
                <a:cs typeface="Arial" panose="020B0604020202020204" pitchFamily="34" charset="0"/>
              </a:endParaRPr>
            </a:p>
          </p:txBody>
        </p:sp>
        <p:sp>
          <p:nvSpPr>
            <p:cNvPr id="477" name="Rectangle 335"/>
            <p:cNvSpPr>
              <a:spLocks noChangeArrowheads="1"/>
            </p:cNvSpPr>
            <p:nvPr/>
          </p:nvSpPr>
          <p:spPr bwMode="auto">
            <a:xfrm>
              <a:off x="697" y="1032"/>
              <a:ext cx="81"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78" name="Rectangle 336"/>
            <p:cNvSpPr>
              <a:spLocks noChangeArrowheads="1"/>
            </p:cNvSpPr>
            <p:nvPr/>
          </p:nvSpPr>
          <p:spPr bwMode="auto">
            <a:xfrm>
              <a:off x="398" y="1143"/>
              <a:ext cx="29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GB" altLang="en-US" sz="1800" b="0">
                <a:solidFill>
                  <a:srgbClr val="000000"/>
                </a:solidFill>
                <a:latin typeface="Arial" panose="020B0604020202020204" pitchFamily="34" charset="0"/>
                <a:cs typeface="Arial" panose="020B0604020202020204" pitchFamily="34" charset="0"/>
              </a:endParaRPr>
            </a:p>
          </p:txBody>
        </p:sp>
        <p:sp>
          <p:nvSpPr>
            <p:cNvPr id="479" name="Rectangle 337"/>
            <p:cNvSpPr>
              <a:spLocks noChangeArrowheads="1"/>
            </p:cNvSpPr>
            <p:nvPr/>
          </p:nvSpPr>
          <p:spPr bwMode="auto">
            <a:xfrm>
              <a:off x="469" y="1290"/>
              <a:ext cx="1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1</a:t>
              </a:r>
              <a:endParaRPr lang="en-US" altLang="en-US" sz="1800" b="0">
                <a:solidFill>
                  <a:srgbClr val="000000"/>
                </a:solidFill>
                <a:latin typeface="Arial" panose="020B0604020202020204" pitchFamily="34" charset="0"/>
                <a:cs typeface="Arial" panose="020B0604020202020204" pitchFamily="34" charset="0"/>
              </a:endParaRPr>
            </a:p>
          </p:txBody>
        </p:sp>
        <p:sp>
          <p:nvSpPr>
            <p:cNvPr id="480" name="Rectangle 338"/>
            <p:cNvSpPr>
              <a:spLocks noChangeArrowheads="1"/>
            </p:cNvSpPr>
            <p:nvPr/>
          </p:nvSpPr>
          <p:spPr bwMode="auto">
            <a:xfrm>
              <a:off x="531" y="1290"/>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81" name="Rectangle 339"/>
            <p:cNvSpPr>
              <a:spLocks noChangeArrowheads="1"/>
            </p:cNvSpPr>
            <p:nvPr/>
          </p:nvSpPr>
          <p:spPr bwMode="auto">
            <a:xfrm>
              <a:off x="650" y="1331"/>
              <a:ext cx="435" cy="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dirty="0">
                  <a:solidFill>
                    <a:srgbClr val="000000"/>
                  </a:solidFill>
                  <a:latin typeface="Arial" panose="020B0604020202020204" pitchFamily="34" charset="0"/>
                  <a:cs typeface="Arial" panose="020B0604020202020204" pitchFamily="34" charset="0"/>
                </a:rPr>
                <a:t>Routine</a:t>
              </a:r>
              <a:endParaRPr lang="en-US" altLang="en-US" sz="1800" b="0" dirty="0">
                <a:solidFill>
                  <a:srgbClr val="000000"/>
                </a:solidFill>
                <a:latin typeface="Arial" panose="020B0604020202020204" pitchFamily="34" charset="0"/>
                <a:cs typeface="Arial" panose="020B0604020202020204" pitchFamily="34" charset="0"/>
              </a:endParaRPr>
            </a:p>
          </p:txBody>
        </p:sp>
        <p:sp>
          <p:nvSpPr>
            <p:cNvPr id="482" name="Rectangle 340"/>
            <p:cNvSpPr>
              <a:spLocks noChangeArrowheads="1"/>
            </p:cNvSpPr>
            <p:nvPr/>
          </p:nvSpPr>
          <p:spPr bwMode="auto">
            <a:xfrm>
              <a:off x="1036" y="1331"/>
              <a:ext cx="81" cy="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83" name="Rectangle 341"/>
            <p:cNvSpPr>
              <a:spLocks noChangeArrowheads="1"/>
            </p:cNvSpPr>
            <p:nvPr/>
          </p:nvSpPr>
          <p:spPr bwMode="auto">
            <a:xfrm>
              <a:off x="469" y="1490"/>
              <a:ext cx="116"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2</a:t>
              </a:r>
              <a:endParaRPr lang="en-US" altLang="en-US" sz="1800" b="0">
                <a:solidFill>
                  <a:srgbClr val="000000"/>
                </a:solidFill>
                <a:latin typeface="Arial" panose="020B0604020202020204" pitchFamily="34" charset="0"/>
                <a:cs typeface="Arial" panose="020B0604020202020204" pitchFamily="34" charset="0"/>
              </a:endParaRPr>
            </a:p>
          </p:txBody>
        </p:sp>
        <p:sp>
          <p:nvSpPr>
            <p:cNvPr id="484" name="Rectangle 342"/>
            <p:cNvSpPr>
              <a:spLocks noChangeArrowheads="1"/>
            </p:cNvSpPr>
            <p:nvPr/>
          </p:nvSpPr>
          <p:spPr bwMode="auto">
            <a:xfrm>
              <a:off x="531" y="1490"/>
              <a:ext cx="8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85" name="Rectangle 343"/>
            <p:cNvSpPr>
              <a:spLocks noChangeArrowheads="1"/>
            </p:cNvSpPr>
            <p:nvPr/>
          </p:nvSpPr>
          <p:spPr bwMode="auto">
            <a:xfrm>
              <a:off x="650" y="1527"/>
              <a:ext cx="55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Managed</a:t>
              </a:r>
              <a:endParaRPr lang="en-US" altLang="en-US" sz="1800" b="0">
                <a:solidFill>
                  <a:srgbClr val="000000"/>
                </a:solidFill>
                <a:latin typeface="Arial" panose="020B0604020202020204" pitchFamily="34" charset="0"/>
                <a:cs typeface="Arial" panose="020B0604020202020204" pitchFamily="34" charset="0"/>
              </a:endParaRPr>
            </a:p>
          </p:txBody>
        </p:sp>
        <p:sp>
          <p:nvSpPr>
            <p:cNvPr id="486" name="Rectangle 344"/>
            <p:cNvSpPr>
              <a:spLocks noChangeArrowheads="1"/>
            </p:cNvSpPr>
            <p:nvPr/>
          </p:nvSpPr>
          <p:spPr bwMode="auto">
            <a:xfrm>
              <a:off x="1118" y="1527"/>
              <a:ext cx="8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87" name="Rectangle 345"/>
            <p:cNvSpPr>
              <a:spLocks noChangeArrowheads="1"/>
            </p:cNvSpPr>
            <p:nvPr/>
          </p:nvSpPr>
          <p:spPr bwMode="auto">
            <a:xfrm>
              <a:off x="469" y="1688"/>
              <a:ext cx="116"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3</a:t>
              </a:r>
              <a:endParaRPr lang="en-US" altLang="en-US" sz="1800" b="0">
                <a:solidFill>
                  <a:srgbClr val="000000"/>
                </a:solidFill>
                <a:latin typeface="Arial" panose="020B0604020202020204" pitchFamily="34" charset="0"/>
                <a:cs typeface="Arial" panose="020B0604020202020204" pitchFamily="34" charset="0"/>
              </a:endParaRPr>
            </a:p>
          </p:txBody>
        </p:sp>
        <p:sp>
          <p:nvSpPr>
            <p:cNvPr id="488" name="Rectangle 346"/>
            <p:cNvSpPr>
              <a:spLocks noChangeArrowheads="1"/>
            </p:cNvSpPr>
            <p:nvPr/>
          </p:nvSpPr>
          <p:spPr bwMode="auto">
            <a:xfrm>
              <a:off x="531" y="1688"/>
              <a:ext cx="85"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89" name="Rectangle 347"/>
            <p:cNvSpPr>
              <a:spLocks noChangeArrowheads="1"/>
            </p:cNvSpPr>
            <p:nvPr/>
          </p:nvSpPr>
          <p:spPr bwMode="auto">
            <a:xfrm>
              <a:off x="650" y="1725"/>
              <a:ext cx="491"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Strategic</a:t>
              </a:r>
              <a:endParaRPr lang="en-US" altLang="en-US" sz="1800" b="0">
                <a:solidFill>
                  <a:srgbClr val="000000"/>
                </a:solidFill>
                <a:latin typeface="Arial" panose="020B0604020202020204" pitchFamily="34" charset="0"/>
                <a:cs typeface="Arial" panose="020B0604020202020204" pitchFamily="34" charset="0"/>
              </a:endParaRPr>
            </a:p>
          </p:txBody>
        </p:sp>
        <p:sp>
          <p:nvSpPr>
            <p:cNvPr id="490" name="Rectangle 348"/>
            <p:cNvSpPr>
              <a:spLocks noChangeArrowheads="1"/>
            </p:cNvSpPr>
            <p:nvPr/>
          </p:nvSpPr>
          <p:spPr bwMode="auto">
            <a:xfrm>
              <a:off x="1092" y="1725"/>
              <a:ext cx="81"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400" b="0">
                  <a:solidFill>
                    <a:srgbClr val="000000"/>
                  </a:solidFill>
                  <a:latin typeface="Arial" panose="020B060402020202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sp>
          <p:nvSpPr>
            <p:cNvPr id="491" name="Rectangle 349"/>
            <p:cNvSpPr>
              <a:spLocks noChangeArrowheads="1"/>
            </p:cNvSpPr>
            <p:nvPr/>
          </p:nvSpPr>
          <p:spPr bwMode="auto">
            <a:xfrm>
              <a:off x="399" y="1850"/>
              <a:ext cx="66"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r>
                <a:rPr lang="en-US" altLang="en-US" sz="1100" b="0">
                  <a:solidFill>
                    <a:srgbClr val="000000"/>
                  </a:solidFill>
                  <a:latin typeface="Calibri" panose="020F0502020204030204" pitchFamily="34" charset="0"/>
                  <a:cs typeface="Arial" panose="020B0604020202020204" pitchFamily="34" charset="0"/>
                </a:rPr>
                <a:t> </a:t>
              </a:r>
              <a:endParaRPr lang="en-US" altLang="en-US" sz="1800" b="0">
                <a:solidFill>
                  <a:srgbClr val="000000"/>
                </a:solidFill>
                <a:latin typeface="Arial" panose="020B0604020202020204" pitchFamily="34" charset="0"/>
                <a:cs typeface="Arial" panose="020B0604020202020204" pitchFamily="34" charset="0"/>
              </a:endParaRPr>
            </a:p>
          </p:txBody>
        </p:sp>
      </p:grpSp>
      <p:sp>
        <p:nvSpPr>
          <p:cNvPr id="689" name="Content Placeholder 2"/>
          <p:cNvSpPr txBox="1">
            <a:spLocks/>
          </p:cNvSpPr>
          <p:nvPr/>
        </p:nvSpPr>
        <p:spPr bwMode="auto">
          <a:xfrm>
            <a:off x="401638" y="1052513"/>
            <a:ext cx="8153400" cy="501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ct val="90000"/>
              </a:lnSpc>
              <a:spcBef>
                <a:spcPct val="0"/>
              </a:spcBef>
              <a:spcAft>
                <a:spcPct val="70000"/>
              </a:spcAft>
              <a:defRPr sz="2000" b="1">
                <a:solidFill>
                  <a:schemeClr val="tx1"/>
                </a:solidFill>
                <a:latin typeface="+mn-lt"/>
                <a:ea typeface="+mn-ea"/>
                <a:cs typeface="+mn-cs"/>
              </a:defRPr>
            </a:lvl1pPr>
            <a:lvl2pPr marL="381000" indent="-190500" algn="l" rtl="0" eaLnBrk="0" fontAlgn="base" hangingPunct="0">
              <a:lnSpc>
                <a:spcPct val="90000"/>
              </a:lnSpc>
              <a:spcBef>
                <a:spcPct val="0"/>
              </a:spcBef>
              <a:spcAft>
                <a:spcPct val="70000"/>
              </a:spcAft>
              <a:buFont typeface="Times" panose="02020603050405020304" pitchFamily="18" charset="0"/>
              <a:buChar char="•"/>
              <a:defRPr sz="2000">
                <a:solidFill>
                  <a:schemeClr val="tx1"/>
                </a:solidFill>
                <a:latin typeface="+mn-lt"/>
              </a:defRPr>
            </a:lvl2pPr>
            <a:lvl3pPr marL="757238" indent="-185738" algn="l" rtl="0" eaLnBrk="0" fontAlgn="base" hangingPunct="0">
              <a:lnSpc>
                <a:spcPct val="90000"/>
              </a:lnSpc>
              <a:spcBef>
                <a:spcPct val="0"/>
              </a:spcBef>
              <a:spcAft>
                <a:spcPct val="70000"/>
              </a:spcAft>
              <a:buChar char="–"/>
              <a:defRPr sz="2000">
                <a:solidFill>
                  <a:schemeClr val="tx1"/>
                </a:solidFill>
                <a:latin typeface="+mn-lt"/>
              </a:defRPr>
            </a:lvl3pPr>
            <a:lvl4pPr marL="1133475" indent="-185738" algn="l" rtl="0" eaLnBrk="0" fontAlgn="base" hangingPunct="0">
              <a:lnSpc>
                <a:spcPct val="90000"/>
              </a:lnSpc>
              <a:spcBef>
                <a:spcPct val="0"/>
              </a:spcBef>
              <a:spcAft>
                <a:spcPct val="70000"/>
              </a:spcAft>
              <a:buChar char="–"/>
              <a:defRPr sz="2000">
                <a:solidFill>
                  <a:schemeClr val="tx1"/>
                </a:solidFill>
                <a:latin typeface="+mn-lt"/>
              </a:defRPr>
            </a:lvl4pPr>
            <a:lvl5pPr marL="1524000" indent="-200025" algn="l" rtl="0" eaLnBrk="0" fontAlgn="base" hangingPunct="0">
              <a:lnSpc>
                <a:spcPct val="90000"/>
              </a:lnSpc>
              <a:spcBef>
                <a:spcPct val="0"/>
              </a:spcBef>
              <a:spcAft>
                <a:spcPct val="70000"/>
              </a:spcAft>
              <a:buChar char="»"/>
              <a:defRPr sz="2000">
                <a:solidFill>
                  <a:schemeClr val="tx1"/>
                </a:solidFill>
                <a:latin typeface="+mn-lt"/>
              </a:defRPr>
            </a:lvl5pPr>
            <a:lvl6pPr marL="1981200" indent="-200025" algn="l" rtl="0" fontAlgn="base">
              <a:lnSpc>
                <a:spcPct val="90000"/>
              </a:lnSpc>
              <a:spcBef>
                <a:spcPct val="0"/>
              </a:spcBef>
              <a:spcAft>
                <a:spcPct val="70000"/>
              </a:spcAft>
              <a:buChar char="»"/>
              <a:defRPr sz="2000">
                <a:solidFill>
                  <a:schemeClr val="tx1"/>
                </a:solidFill>
                <a:latin typeface="+mn-lt"/>
              </a:defRPr>
            </a:lvl6pPr>
            <a:lvl7pPr marL="2438400" indent="-200025" algn="l" rtl="0" fontAlgn="base">
              <a:lnSpc>
                <a:spcPct val="90000"/>
              </a:lnSpc>
              <a:spcBef>
                <a:spcPct val="0"/>
              </a:spcBef>
              <a:spcAft>
                <a:spcPct val="70000"/>
              </a:spcAft>
              <a:buChar char="»"/>
              <a:defRPr sz="2000">
                <a:solidFill>
                  <a:schemeClr val="tx1"/>
                </a:solidFill>
                <a:latin typeface="+mn-lt"/>
              </a:defRPr>
            </a:lvl7pPr>
            <a:lvl8pPr marL="2895600" indent="-200025" algn="l" rtl="0" fontAlgn="base">
              <a:lnSpc>
                <a:spcPct val="90000"/>
              </a:lnSpc>
              <a:spcBef>
                <a:spcPct val="0"/>
              </a:spcBef>
              <a:spcAft>
                <a:spcPct val="70000"/>
              </a:spcAft>
              <a:buChar char="»"/>
              <a:defRPr sz="2000">
                <a:solidFill>
                  <a:schemeClr val="tx1"/>
                </a:solidFill>
                <a:latin typeface="+mn-lt"/>
              </a:defRPr>
            </a:lvl8pPr>
            <a:lvl9pPr marL="3352800" indent="-200025" algn="l" rtl="0" fontAlgn="base">
              <a:lnSpc>
                <a:spcPct val="90000"/>
              </a:lnSpc>
              <a:spcBef>
                <a:spcPct val="0"/>
              </a:spcBef>
              <a:spcAft>
                <a:spcPct val="70000"/>
              </a:spcAft>
              <a:buChar char="»"/>
              <a:defRPr sz="2000">
                <a:solidFill>
                  <a:schemeClr val="tx1"/>
                </a:solidFill>
                <a:latin typeface="+mn-lt"/>
              </a:defRPr>
            </a:lvl9pPr>
          </a:lstStyle>
          <a:p>
            <a:pPr marL="0" marR="0" lvl="0" indent="0" algn="l" defTabSz="914400" rtl="0" eaLnBrk="0" fontAlgn="base" latinLnBrk="0" hangingPunct="0">
              <a:lnSpc>
                <a:spcPct val="150000"/>
              </a:lnSpc>
              <a:spcBef>
                <a:spcPct val="0"/>
              </a:spcBef>
              <a:spcAft>
                <a:spcPts val="600"/>
              </a:spcAft>
              <a:buClrTx/>
              <a:buSzTx/>
              <a:buFontTx/>
              <a:buNone/>
              <a:tabLst/>
              <a:defRPr/>
            </a:pPr>
            <a:r>
              <a:rPr kumimoji="0" lang="en-GB" sz="1100" b="0" i="0" u="none" strike="noStrike" kern="0" cap="none" spc="0" normalizeH="0" baseline="0" noProof="0" dirty="0">
                <a:ln>
                  <a:noFill/>
                </a:ln>
                <a:solidFill>
                  <a:srgbClr val="000000"/>
                </a:solidFill>
                <a:effectLst/>
                <a:uLnTx/>
                <a:uFillTx/>
                <a:latin typeface="Arial MT"/>
                <a:ea typeface="+mn-ea"/>
                <a:cs typeface="+mn-cs"/>
              </a:rPr>
              <a:t>There are 3 Routes of contract management which are dependent upon the consideration of business and supply risk against the contract value. Every contract will be assessed in the following methodology to determine the level of Contract Management that will be applied. Information will be obtained in the following manner:-</a:t>
            </a:r>
          </a:p>
          <a:p>
            <a:pPr marL="171450" marR="0" lvl="0" indent="-171450" algn="l" defTabSz="914400" rtl="0" eaLnBrk="0" fontAlgn="base" latinLnBrk="0" hangingPunct="0">
              <a:lnSpc>
                <a:spcPct val="150000"/>
              </a:lnSpc>
              <a:spcBef>
                <a:spcPct val="0"/>
              </a:spcBef>
              <a:spcAft>
                <a:spcPts val="0"/>
              </a:spcAft>
              <a:buClrTx/>
              <a:buSzTx/>
              <a:buFont typeface="Arial" pitchFamily="34" charset="0"/>
              <a:buChar char="•"/>
              <a:tabLst/>
              <a:defRPr/>
            </a:pPr>
            <a:r>
              <a:rPr kumimoji="0" lang="en-GB" sz="1100" b="0" i="0" u="none" strike="noStrike" kern="0" cap="none" spc="0" normalizeH="0" baseline="0" noProof="0" dirty="0">
                <a:ln>
                  <a:noFill/>
                </a:ln>
                <a:solidFill>
                  <a:srgbClr val="000000"/>
                </a:solidFill>
                <a:effectLst/>
                <a:uLnTx/>
                <a:uFillTx/>
                <a:latin typeface="Arial MT"/>
                <a:ea typeface="+mn-ea"/>
                <a:cs typeface="+mn-cs"/>
              </a:rPr>
              <a:t>Expenditure Data can be extracted from Spikes Cavell or PECOS, showing Supplier Name, Spend, Category, Department, School etc. to determine the Annual Contract Value</a:t>
            </a:r>
          </a:p>
          <a:p>
            <a:pPr marL="171450" marR="0" lvl="0" indent="-171450" algn="l" defTabSz="914400" rtl="0" eaLnBrk="0" fontAlgn="base" latinLnBrk="0" hangingPunct="0">
              <a:lnSpc>
                <a:spcPct val="150000"/>
              </a:lnSpc>
              <a:spcBef>
                <a:spcPct val="0"/>
              </a:spcBef>
              <a:spcAft>
                <a:spcPts val="600"/>
              </a:spcAft>
              <a:buClrTx/>
              <a:buSzTx/>
              <a:buFont typeface="Arial" pitchFamily="34" charset="0"/>
              <a:buChar char="•"/>
              <a:tabLst/>
              <a:defRPr/>
            </a:pPr>
            <a:r>
              <a:rPr kumimoji="0" lang="en-GB" sz="1100" b="0" i="0" u="none" strike="noStrike" kern="0" cap="none" spc="0" normalizeH="0" baseline="0" noProof="0" dirty="0">
                <a:ln>
                  <a:noFill/>
                </a:ln>
                <a:solidFill>
                  <a:srgbClr val="000000"/>
                </a:solidFill>
                <a:effectLst/>
                <a:uLnTx/>
                <a:uFillTx/>
                <a:latin typeface="Arial MT"/>
                <a:ea typeface="+mn-ea"/>
                <a:cs typeface="+mn-cs"/>
              </a:rPr>
              <a:t>Working with GCU</a:t>
            </a:r>
            <a:r>
              <a:rPr kumimoji="0" lang="en-GB" sz="1100" b="0" i="0" u="none" strike="noStrike" kern="0" cap="none" spc="0" normalizeH="0" noProof="0" dirty="0">
                <a:ln>
                  <a:noFill/>
                </a:ln>
                <a:solidFill>
                  <a:srgbClr val="000000"/>
                </a:solidFill>
                <a:effectLst/>
                <a:uLnTx/>
                <a:uFillTx/>
                <a:latin typeface="Arial MT"/>
                <a:ea typeface="+mn-ea"/>
                <a:cs typeface="+mn-cs"/>
              </a:rPr>
              <a:t> stakeholders</a:t>
            </a:r>
            <a:r>
              <a:rPr kumimoji="0" lang="en-GB" sz="1100" b="0" i="0" u="none" strike="noStrike" kern="0" cap="none" spc="0" normalizeH="0" baseline="0" noProof="0" dirty="0">
                <a:ln>
                  <a:noFill/>
                </a:ln>
                <a:solidFill>
                  <a:srgbClr val="000000"/>
                </a:solidFill>
                <a:effectLst/>
                <a:uLnTx/>
                <a:uFillTx/>
                <a:latin typeface="Arial MT"/>
                <a:ea typeface="+mn-ea"/>
                <a:cs typeface="+mn-cs"/>
              </a:rPr>
              <a:t> it should be possible to position the Risk of Services into an appropriate quadrant.</a:t>
            </a:r>
          </a:p>
          <a:p>
            <a:pPr marL="0" marR="0" lvl="0" indent="0" algn="l" defTabSz="914400" rtl="0" eaLnBrk="0" fontAlgn="base" latinLnBrk="0" hangingPunct="0">
              <a:lnSpc>
                <a:spcPct val="150000"/>
              </a:lnSpc>
              <a:spcBef>
                <a:spcPct val="0"/>
              </a:spcBef>
              <a:spcAft>
                <a:spcPts val="0"/>
              </a:spcAft>
              <a:buClrTx/>
              <a:buSzTx/>
              <a:buFontTx/>
              <a:buNone/>
              <a:tabLst/>
              <a:defRPr/>
            </a:pPr>
            <a:r>
              <a:rPr kumimoji="0" lang="en-GB" sz="1100" b="0" i="0" u="none" strike="noStrike" kern="0" cap="none" spc="0" normalizeH="0" baseline="0" noProof="0" dirty="0">
                <a:ln>
                  <a:noFill/>
                </a:ln>
                <a:solidFill>
                  <a:srgbClr val="000000"/>
                </a:solidFill>
                <a:effectLst/>
                <a:uLnTx/>
                <a:uFillTx/>
                <a:latin typeface="Arial MT"/>
                <a:ea typeface="+mn-ea"/>
                <a:cs typeface="+mn-cs"/>
              </a:rPr>
              <a:t>A process appropriate for each level of Supplier Management will be determined to ensure the right number of meetings are held per annum, looking at the right information and the right people are involved.</a:t>
            </a:r>
          </a:p>
        </p:txBody>
      </p:sp>
    </p:spTree>
    <p:extLst>
      <p:ext uri="{BB962C8B-B14F-4D97-AF65-F5344CB8AC3E}">
        <p14:creationId xmlns:p14="http://schemas.microsoft.com/office/powerpoint/2010/main" val="221405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1"/>
          <p:cNvSpPr>
            <a:spLocks noChangeArrowheads="1"/>
          </p:cNvSpPr>
          <p:nvPr/>
        </p:nvSpPr>
        <p:spPr bwMode="auto">
          <a:xfrm>
            <a:off x="2026443" y="564492"/>
            <a:ext cx="1709738" cy="1512347"/>
          </a:xfrm>
          <a:prstGeom prst="ellipse">
            <a:avLst/>
          </a:prstGeom>
          <a:solidFill>
            <a:srgbClr val="4F81BD"/>
          </a:solidFill>
          <a:ln w="25400">
            <a:solidFill>
              <a:srgbClr val="243F60"/>
            </a:solidFill>
            <a:round/>
            <a:headEnd/>
            <a:tailEnd/>
          </a:ln>
        </p:spPr>
        <p:txBody>
          <a:bodyPr anchor="ct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algn="ctr" defTabSz="914400" fontAlgn="base">
              <a:lnSpc>
                <a:spcPct val="100000"/>
              </a:lnSpc>
              <a:spcBef>
                <a:spcPct val="0"/>
              </a:spcBef>
              <a:spcAft>
                <a:spcPct val="0"/>
              </a:spcAft>
            </a:pPr>
            <a:r>
              <a:rPr lang="en-GB" altLang="en-US" sz="1000" b="0" dirty="0">
                <a:solidFill>
                  <a:srgbClr val="C6D9F1"/>
                </a:solidFill>
                <a:latin typeface="Calibri" panose="020F0502020204030204" pitchFamily="34" charset="0"/>
                <a:cs typeface="Arial" panose="020B0604020202020204" pitchFamily="34" charset="0"/>
              </a:rPr>
              <a:t>Agenda</a:t>
            </a:r>
            <a:endParaRPr lang="en-GB" altLang="en-US" sz="1800" b="0" dirty="0">
              <a:solidFill>
                <a:srgbClr val="C6D9F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a:stretch>
            <a:fillRect/>
          </a:stretch>
        </p:blipFill>
        <p:spPr>
          <a:xfrm>
            <a:off x="4917036" y="550368"/>
            <a:ext cx="1731414" cy="1580484"/>
          </a:xfrm>
          <a:prstGeom prst="rect">
            <a:avLst/>
          </a:prstGeom>
        </p:spPr>
      </p:pic>
      <p:sp>
        <p:nvSpPr>
          <p:cNvPr id="7" name="Oval 7"/>
          <p:cNvSpPr>
            <a:spLocks noChangeArrowheads="1"/>
          </p:cNvSpPr>
          <p:nvPr/>
        </p:nvSpPr>
        <p:spPr bwMode="auto">
          <a:xfrm>
            <a:off x="1804988" y="2641239"/>
            <a:ext cx="4843462" cy="1377264"/>
          </a:xfrm>
          <a:prstGeom prst="ellipse">
            <a:avLst/>
          </a:prstGeom>
          <a:solidFill>
            <a:srgbClr val="4F81BD"/>
          </a:solidFill>
          <a:ln w="25400">
            <a:solidFill>
              <a:srgbClr val="385D8A"/>
            </a:solidFill>
            <a:round/>
            <a:headEnd/>
            <a:tailEnd/>
          </a:ln>
        </p:spPr>
        <p:txBody>
          <a:bodyPr anchor="ct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algn="ctr" defTabSz="914400" fontAlgn="base">
              <a:lnSpc>
                <a:spcPct val="100000"/>
              </a:lnSpc>
              <a:spcBef>
                <a:spcPct val="0"/>
              </a:spcBef>
              <a:spcAft>
                <a:spcPct val="0"/>
              </a:spcAft>
            </a:pPr>
            <a:r>
              <a:rPr lang="en-GB" altLang="en-US" sz="1400">
                <a:solidFill>
                  <a:srgbClr val="FFFFFF"/>
                </a:solidFill>
                <a:latin typeface="Calibri" panose="020F0502020204030204" pitchFamily="34" charset="0"/>
                <a:cs typeface="Arial" panose="020B0604020202020204" pitchFamily="34" charset="0"/>
              </a:rPr>
              <a:t>Review Meetings</a:t>
            </a:r>
            <a:endParaRPr lang="en-GB" altLang="en-US" sz="1800" b="0">
              <a:solidFill>
                <a:srgbClr val="000000"/>
              </a:solidFill>
              <a:latin typeface="Arial" panose="020B0604020202020204" pitchFamily="34" charset="0"/>
              <a:cs typeface="Arial" panose="020B0604020202020204" pitchFamily="34" charset="0"/>
            </a:endParaRPr>
          </a:p>
        </p:txBody>
      </p:sp>
      <p:sp>
        <p:nvSpPr>
          <p:cNvPr id="8" name="Oval 4"/>
          <p:cNvSpPr>
            <a:spLocks noChangeArrowheads="1"/>
          </p:cNvSpPr>
          <p:nvPr/>
        </p:nvSpPr>
        <p:spPr bwMode="auto">
          <a:xfrm>
            <a:off x="2026444" y="4441641"/>
            <a:ext cx="1709738" cy="1597707"/>
          </a:xfrm>
          <a:prstGeom prst="ellipse">
            <a:avLst/>
          </a:prstGeom>
          <a:solidFill>
            <a:srgbClr val="C6D9F1"/>
          </a:solidFill>
          <a:ln w="25400">
            <a:solidFill>
              <a:srgbClr val="385D8A"/>
            </a:solidFill>
            <a:round/>
            <a:headEnd/>
            <a:tailEnd/>
          </a:ln>
        </p:spPr>
        <p:txBody>
          <a:bodyPr anchor="ct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algn="ctr" defTabSz="914400" fontAlgn="base">
              <a:lnSpc>
                <a:spcPct val="100000"/>
              </a:lnSpc>
              <a:spcBef>
                <a:spcPct val="0"/>
              </a:spcBef>
              <a:spcAft>
                <a:spcPct val="0"/>
              </a:spcAft>
            </a:pPr>
            <a:r>
              <a:rPr lang="en-GB" altLang="en-US" sz="1000" b="0" dirty="0">
                <a:solidFill>
                  <a:srgbClr val="000000"/>
                </a:solidFill>
                <a:latin typeface="Calibri" panose="020F0502020204030204" pitchFamily="34" charset="0"/>
                <a:cs typeface="Arial" panose="020B0604020202020204" pitchFamily="34" charset="0"/>
              </a:rPr>
              <a:t>Supplier Management Information</a:t>
            </a:r>
            <a:endParaRPr lang="en-GB" altLang="en-US" sz="1800" b="0" dirty="0">
              <a:solidFill>
                <a:srgbClr val="000000"/>
              </a:solidFill>
              <a:latin typeface="Arial" panose="020B0604020202020204" pitchFamily="34" charset="0"/>
              <a:cs typeface="Arial" panose="020B0604020202020204" pitchFamily="34" charset="0"/>
            </a:endParaRPr>
          </a:p>
        </p:txBody>
      </p:sp>
      <p:sp>
        <p:nvSpPr>
          <p:cNvPr id="9" name="Oval 5"/>
          <p:cNvSpPr>
            <a:spLocks noChangeArrowheads="1"/>
          </p:cNvSpPr>
          <p:nvPr/>
        </p:nvSpPr>
        <p:spPr bwMode="auto">
          <a:xfrm>
            <a:off x="5069921" y="4510445"/>
            <a:ext cx="1709737" cy="1620296"/>
          </a:xfrm>
          <a:prstGeom prst="ellipse">
            <a:avLst/>
          </a:prstGeom>
          <a:solidFill>
            <a:srgbClr val="C6D9F1"/>
          </a:solidFill>
          <a:ln w="25400">
            <a:solidFill>
              <a:srgbClr val="385D8A"/>
            </a:solidFill>
            <a:round/>
            <a:headEnd/>
            <a:tailEnd/>
          </a:ln>
        </p:spPr>
        <p:txBody>
          <a:bodyPr anchor="ct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algn="ctr" defTabSz="914400" fontAlgn="base">
              <a:lnSpc>
                <a:spcPct val="100000"/>
              </a:lnSpc>
              <a:spcBef>
                <a:spcPct val="0"/>
              </a:spcBef>
              <a:spcAft>
                <a:spcPct val="0"/>
              </a:spcAft>
            </a:pPr>
            <a:r>
              <a:rPr lang="en-GB" altLang="en-US" sz="1000" b="0" dirty="0">
                <a:solidFill>
                  <a:srgbClr val="000000"/>
                </a:solidFill>
                <a:latin typeface="Calibri" panose="020F0502020204030204" pitchFamily="34" charset="0"/>
                <a:cs typeface="Arial" panose="020B0604020202020204" pitchFamily="34" charset="0"/>
              </a:rPr>
              <a:t>Stakeholder Feedback </a:t>
            </a:r>
            <a:endParaRPr lang="en-GB" altLang="en-US" sz="1800" b="0" dirty="0">
              <a:solidFill>
                <a:srgbClr val="000000"/>
              </a:solidFill>
              <a:latin typeface="Arial" panose="020B0604020202020204" pitchFamily="34" charset="0"/>
              <a:cs typeface="Arial" panose="020B0604020202020204" pitchFamily="34" charset="0"/>
            </a:endParaRPr>
          </a:p>
        </p:txBody>
      </p:sp>
      <p:sp>
        <p:nvSpPr>
          <p:cNvPr id="10" name="Right Arrow 11"/>
          <p:cNvSpPr>
            <a:spLocks noChangeArrowheads="1"/>
          </p:cNvSpPr>
          <p:nvPr/>
        </p:nvSpPr>
        <p:spPr bwMode="auto">
          <a:xfrm rot="4658088">
            <a:off x="2675990" y="2157029"/>
            <a:ext cx="601662" cy="455612"/>
          </a:xfrm>
          <a:prstGeom prst="rightArrow">
            <a:avLst>
              <a:gd name="adj1" fmla="val 60241"/>
              <a:gd name="adj2" fmla="val 50059"/>
            </a:avLst>
          </a:prstGeom>
          <a:solidFill>
            <a:srgbClr val="C6D9F1"/>
          </a:solidFill>
          <a:ln w="25400">
            <a:solidFill>
              <a:srgbClr val="243F60"/>
            </a:solidFill>
            <a:miter lim="800000"/>
            <a:headEnd/>
            <a:tailEnd/>
          </a:ln>
        </p:spPr>
        <p:txBody>
          <a:bodyPr anchor="ct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US" altLang="en-US" sz="1800" b="0">
              <a:solidFill>
                <a:srgbClr val="000000"/>
              </a:solidFill>
              <a:latin typeface="Arial" panose="020B0604020202020204" pitchFamily="34" charset="0"/>
              <a:cs typeface="Arial" panose="020B0604020202020204" pitchFamily="34" charset="0"/>
            </a:endParaRPr>
          </a:p>
        </p:txBody>
      </p:sp>
      <p:sp>
        <p:nvSpPr>
          <p:cNvPr id="11" name="Right Arrow 12"/>
          <p:cNvSpPr>
            <a:spLocks noChangeArrowheads="1"/>
          </p:cNvSpPr>
          <p:nvPr/>
        </p:nvSpPr>
        <p:spPr bwMode="auto">
          <a:xfrm rot="6964820">
            <a:off x="5196087" y="2166103"/>
            <a:ext cx="581395" cy="455613"/>
          </a:xfrm>
          <a:prstGeom prst="rightArrow">
            <a:avLst>
              <a:gd name="adj1" fmla="val 50000"/>
              <a:gd name="adj2" fmla="val 50049"/>
            </a:avLst>
          </a:prstGeom>
          <a:solidFill>
            <a:srgbClr val="C6D9F1"/>
          </a:solidFill>
          <a:ln w="25400">
            <a:solidFill>
              <a:srgbClr val="385D8A"/>
            </a:solidFill>
            <a:miter lim="800000"/>
            <a:headEnd/>
            <a:tailEnd/>
          </a:ln>
        </p:spPr>
        <p:txBody>
          <a:bodyPr anchor="ct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US" altLang="en-US" sz="1800" b="0">
              <a:solidFill>
                <a:srgbClr val="000000"/>
              </a:solidFill>
              <a:latin typeface="Arial" panose="020B0604020202020204" pitchFamily="34" charset="0"/>
              <a:cs typeface="Arial" panose="020B0604020202020204" pitchFamily="34" charset="0"/>
            </a:endParaRPr>
          </a:p>
        </p:txBody>
      </p:sp>
      <p:sp>
        <p:nvSpPr>
          <p:cNvPr id="12" name="Right Arrow 14"/>
          <p:cNvSpPr>
            <a:spLocks noChangeArrowheads="1"/>
          </p:cNvSpPr>
          <p:nvPr/>
        </p:nvSpPr>
        <p:spPr bwMode="auto">
          <a:xfrm rot="17244774">
            <a:off x="2779822" y="3960188"/>
            <a:ext cx="524967" cy="455612"/>
          </a:xfrm>
          <a:prstGeom prst="rightArrow">
            <a:avLst>
              <a:gd name="adj1" fmla="val 50000"/>
              <a:gd name="adj2" fmla="val 50059"/>
            </a:avLst>
          </a:prstGeom>
          <a:solidFill>
            <a:srgbClr val="4F81BD"/>
          </a:solidFill>
          <a:ln w="25400">
            <a:solidFill>
              <a:srgbClr val="385D8A"/>
            </a:solidFill>
            <a:miter lim="800000"/>
            <a:headEnd/>
            <a:tailEnd/>
          </a:ln>
        </p:spPr>
        <p:txBody>
          <a:bodyPr anchor="ct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US" altLang="en-US" sz="1800" b="0">
              <a:solidFill>
                <a:srgbClr val="000000"/>
              </a:solidFill>
              <a:latin typeface="Arial" panose="020B0604020202020204" pitchFamily="34" charset="0"/>
              <a:cs typeface="Arial" panose="020B0604020202020204" pitchFamily="34" charset="0"/>
            </a:endParaRPr>
          </a:p>
        </p:txBody>
      </p:sp>
      <p:sp>
        <p:nvSpPr>
          <p:cNvPr id="13" name="Right Arrow 15"/>
          <p:cNvSpPr>
            <a:spLocks noChangeArrowheads="1"/>
          </p:cNvSpPr>
          <p:nvPr/>
        </p:nvSpPr>
        <p:spPr bwMode="auto">
          <a:xfrm rot="14802376">
            <a:off x="5295757" y="4000738"/>
            <a:ext cx="601662" cy="455613"/>
          </a:xfrm>
          <a:prstGeom prst="rightArrow">
            <a:avLst>
              <a:gd name="adj1" fmla="val 50000"/>
              <a:gd name="adj2" fmla="val 50059"/>
            </a:avLst>
          </a:prstGeom>
          <a:solidFill>
            <a:srgbClr val="4F81BD"/>
          </a:solidFill>
          <a:ln w="25400">
            <a:solidFill>
              <a:srgbClr val="385D8A"/>
            </a:solidFill>
            <a:miter lim="800000"/>
            <a:headEnd/>
            <a:tailEnd/>
          </a:ln>
        </p:spPr>
        <p:txBody>
          <a:bodyPr anchor="ctr"/>
          <a:lstStyle>
            <a:lvl1pPr eaLnBrk="0" hangingPunct="0">
              <a:lnSpc>
                <a:spcPct val="90000"/>
              </a:lnSpc>
              <a:spcAft>
                <a:spcPct val="70000"/>
              </a:spcAft>
              <a:defRPr sz="2000" b="1">
                <a:solidFill>
                  <a:schemeClr val="tx1"/>
                </a:solidFill>
                <a:latin typeface="Arial MT" charset="0"/>
              </a:defRPr>
            </a:lvl1pPr>
            <a:lvl2pPr marL="742950" indent="-285750" eaLnBrk="0" hangingPunct="0">
              <a:lnSpc>
                <a:spcPct val="90000"/>
              </a:lnSpc>
              <a:spcAft>
                <a:spcPct val="70000"/>
              </a:spcAft>
              <a:buFont typeface="Times" panose="02020603050405020304" pitchFamily="18" charset="0"/>
              <a:buChar char="•"/>
              <a:defRPr sz="2000">
                <a:solidFill>
                  <a:schemeClr val="tx1"/>
                </a:solidFill>
                <a:latin typeface="Arial MT" charset="0"/>
              </a:defRPr>
            </a:lvl2pPr>
            <a:lvl3pPr marL="1143000" indent="-228600" eaLnBrk="0" hangingPunct="0">
              <a:lnSpc>
                <a:spcPct val="90000"/>
              </a:lnSpc>
              <a:spcAft>
                <a:spcPct val="70000"/>
              </a:spcAft>
              <a:buChar char="–"/>
              <a:defRPr sz="2000">
                <a:solidFill>
                  <a:schemeClr val="tx1"/>
                </a:solidFill>
                <a:latin typeface="Arial MT" charset="0"/>
              </a:defRPr>
            </a:lvl3pPr>
            <a:lvl4pPr marL="1600200" indent="-228600" eaLnBrk="0" hangingPunct="0">
              <a:lnSpc>
                <a:spcPct val="90000"/>
              </a:lnSpc>
              <a:spcAft>
                <a:spcPct val="70000"/>
              </a:spcAft>
              <a:buChar char="–"/>
              <a:defRPr sz="2000">
                <a:solidFill>
                  <a:schemeClr val="tx1"/>
                </a:solidFill>
                <a:latin typeface="Arial MT" charset="0"/>
              </a:defRPr>
            </a:lvl4pPr>
            <a:lvl5pPr marL="2057400" indent="-228600" eaLnBrk="0" hangingPunct="0">
              <a:lnSpc>
                <a:spcPct val="90000"/>
              </a:lnSpc>
              <a:spcAft>
                <a:spcPct val="70000"/>
              </a:spcAft>
              <a:buChar char="»"/>
              <a:defRPr sz="2000">
                <a:solidFill>
                  <a:schemeClr val="tx1"/>
                </a:solidFill>
                <a:latin typeface="Arial MT" charset="0"/>
              </a:defRPr>
            </a:lvl5pPr>
            <a:lvl6pPr marL="2514600" indent="-228600" eaLnBrk="0" fontAlgn="base" hangingPunct="0">
              <a:lnSpc>
                <a:spcPct val="90000"/>
              </a:lnSpc>
              <a:spcBef>
                <a:spcPct val="0"/>
              </a:spcBef>
              <a:spcAft>
                <a:spcPct val="70000"/>
              </a:spcAft>
              <a:buChar char="»"/>
              <a:defRPr sz="2000">
                <a:solidFill>
                  <a:schemeClr val="tx1"/>
                </a:solidFill>
                <a:latin typeface="Arial MT" charset="0"/>
              </a:defRPr>
            </a:lvl6pPr>
            <a:lvl7pPr marL="2971800" indent="-228600" eaLnBrk="0" fontAlgn="base" hangingPunct="0">
              <a:lnSpc>
                <a:spcPct val="90000"/>
              </a:lnSpc>
              <a:spcBef>
                <a:spcPct val="0"/>
              </a:spcBef>
              <a:spcAft>
                <a:spcPct val="70000"/>
              </a:spcAft>
              <a:buChar char="»"/>
              <a:defRPr sz="2000">
                <a:solidFill>
                  <a:schemeClr val="tx1"/>
                </a:solidFill>
                <a:latin typeface="Arial MT" charset="0"/>
              </a:defRPr>
            </a:lvl7pPr>
            <a:lvl8pPr marL="3429000" indent="-228600" eaLnBrk="0" fontAlgn="base" hangingPunct="0">
              <a:lnSpc>
                <a:spcPct val="90000"/>
              </a:lnSpc>
              <a:spcBef>
                <a:spcPct val="0"/>
              </a:spcBef>
              <a:spcAft>
                <a:spcPct val="70000"/>
              </a:spcAft>
              <a:buChar char="»"/>
              <a:defRPr sz="2000">
                <a:solidFill>
                  <a:schemeClr val="tx1"/>
                </a:solidFill>
                <a:latin typeface="Arial MT" charset="0"/>
              </a:defRPr>
            </a:lvl8pPr>
            <a:lvl9pPr marL="3886200" indent="-228600" eaLnBrk="0" fontAlgn="base" hangingPunct="0">
              <a:lnSpc>
                <a:spcPct val="90000"/>
              </a:lnSpc>
              <a:spcBef>
                <a:spcPct val="0"/>
              </a:spcBef>
              <a:spcAft>
                <a:spcPct val="70000"/>
              </a:spcAft>
              <a:buChar char="»"/>
              <a:defRPr sz="2000">
                <a:solidFill>
                  <a:schemeClr val="tx1"/>
                </a:solidFill>
                <a:latin typeface="Arial MT" charset="0"/>
              </a:defRPr>
            </a:lvl9pPr>
          </a:lstStyle>
          <a:p>
            <a:pPr defTabSz="914400" eaLnBrk="1" fontAlgn="base" hangingPunct="1">
              <a:lnSpc>
                <a:spcPct val="100000"/>
              </a:lnSpc>
              <a:spcBef>
                <a:spcPct val="0"/>
              </a:spcBef>
              <a:spcAft>
                <a:spcPct val="0"/>
              </a:spcAft>
            </a:pPr>
            <a:endParaRPr lang="en-US" altLang="en-US" sz="1800" b="0">
              <a:solidFill>
                <a:srgbClr val="000000"/>
              </a:solidFill>
              <a:latin typeface="Arial" panose="020B0604020202020204" pitchFamily="34" charset="0"/>
              <a:cs typeface="Arial" panose="020B0604020202020204" pitchFamily="34" charset="0"/>
            </a:endParaRPr>
          </a:p>
        </p:txBody>
      </p:sp>
      <p:sp>
        <p:nvSpPr>
          <p:cNvPr id="14" name="Rectangle 13"/>
          <p:cNvSpPr/>
          <p:nvPr/>
        </p:nvSpPr>
        <p:spPr>
          <a:xfrm>
            <a:off x="353319" y="88703"/>
            <a:ext cx="3023585" cy="461665"/>
          </a:xfrm>
          <a:prstGeom prst="rect">
            <a:avLst/>
          </a:prstGeom>
        </p:spPr>
        <p:txBody>
          <a:bodyPr wrap="none">
            <a:spAutoFit/>
          </a:bodyPr>
          <a:lstStyle/>
          <a:p>
            <a:pPr lvl="0" defTabSz="914400">
              <a:spcBef>
                <a:spcPct val="20000"/>
              </a:spcBef>
            </a:pPr>
            <a:r>
              <a:rPr lang="en-GB" sz="2400" b="1" dirty="0">
                <a:solidFill>
                  <a:srgbClr val="01498E"/>
                </a:solidFill>
                <a:latin typeface="Arial" pitchFamily="34" charset="0"/>
                <a:cs typeface="Arial" pitchFamily="34" charset="0"/>
              </a:rPr>
              <a:t>Management Route</a:t>
            </a:r>
          </a:p>
        </p:txBody>
      </p:sp>
    </p:spTree>
    <p:extLst>
      <p:ext uri="{BB962C8B-B14F-4D97-AF65-F5344CB8AC3E}">
        <p14:creationId xmlns:p14="http://schemas.microsoft.com/office/powerpoint/2010/main" val="2024803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Management Route</a:t>
            </a:r>
          </a:p>
        </p:txBody>
      </p:sp>
      <p:sp>
        <p:nvSpPr>
          <p:cNvPr id="5" name="Rectangle 4"/>
          <p:cNvSpPr/>
          <p:nvPr/>
        </p:nvSpPr>
        <p:spPr>
          <a:xfrm>
            <a:off x="341436" y="134765"/>
            <a:ext cx="8370096" cy="5911362"/>
          </a:xfrm>
          <a:prstGeom prst="rect">
            <a:avLst/>
          </a:prstGeom>
        </p:spPr>
        <p:txBody>
          <a:bodyPr wrap="square">
            <a:spAutoFit/>
          </a:bodyPr>
          <a:lstStyle/>
          <a:p>
            <a:pPr marL="342900" lvl="0" indent="-342900" defTabSz="914400" eaLnBrk="0" fontAlgn="base" hangingPunct="0">
              <a:lnSpc>
                <a:spcPct val="90000"/>
              </a:lnSpc>
              <a:spcBef>
                <a:spcPct val="0"/>
              </a:spcBef>
              <a:spcAft>
                <a:spcPts val="600"/>
              </a:spcAft>
              <a:defRPr/>
            </a:pPr>
            <a:endParaRPr lang="en-GB" u="sng" kern="0" dirty="0">
              <a:solidFill>
                <a:srgbClr val="000000"/>
              </a:solidFill>
              <a:effectLst>
                <a:outerShdw blurRad="38100" dist="38100" dir="2700000" algn="tl">
                  <a:srgbClr val="000000">
                    <a:alpha val="43137"/>
                  </a:srgbClr>
                </a:outerShdw>
              </a:effectLst>
              <a:latin typeface="Arial MT"/>
            </a:endParaRPr>
          </a:p>
          <a:p>
            <a:pPr marL="342900" lvl="0" indent="-342900" defTabSz="914400" eaLnBrk="0" fontAlgn="base" hangingPunct="0">
              <a:lnSpc>
                <a:spcPct val="90000"/>
              </a:lnSpc>
              <a:spcBef>
                <a:spcPct val="0"/>
              </a:spcBef>
              <a:spcAft>
                <a:spcPts val="600"/>
              </a:spcAft>
              <a:defRPr/>
            </a:pPr>
            <a:endParaRPr lang="en-GB" u="sng" kern="0" dirty="0">
              <a:solidFill>
                <a:srgbClr val="000000"/>
              </a:solidFill>
              <a:effectLst>
                <a:outerShdw blurRad="38100" dist="38100" dir="2700000" algn="tl">
                  <a:srgbClr val="000000">
                    <a:alpha val="43137"/>
                  </a:srgbClr>
                </a:outerShdw>
              </a:effectLst>
              <a:latin typeface="Arial MT"/>
            </a:endParaRPr>
          </a:p>
          <a:p>
            <a:pPr marL="342900" lvl="0" indent="-342900" defTabSz="914400" eaLnBrk="0" fontAlgn="base" hangingPunct="0">
              <a:lnSpc>
                <a:spcPct val="90000"/>
              </a:lnSpc>
              <a:spcBef>
                <a:spcPct val="0"/>
              </a:spcBef>
              <a:spcAft>
                <a:spcPts val="600"/>
              </a:spcAft>
              <a:defRPr/>
            </a:pPr>
            <a:r>
              <a:rPr lang="en-GB" u="sng" kern="0" dirty="0">
                <a:solidFill>
                  <a:srgbClr val="000000"/>
                </a:solidFill>
                <a:effectLst>
                  <a:outerShdw blurRad="38100" dist="38100" dir="2700000" algn="tl">
                    <a:srgbClr val="000000">
                      <a:alpha val="43137"/>
                    </a:srgbClr>
                  </a:outerShdw>
                </a:effectLst>
                <a:latin typeface="Arial MT"/>
              </a:rPr>
              <a:t>Routine</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Require quarterly submission of Management Information </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Carry out annual Contract Review Meetings</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Monitor Performance of the Agreement to define KPI’s</a:t>
            </a:r>
          </a:p>
          <a:p>
            <a:pPr lvl="0" defTabSz="914400" eaLnBrk="0" fontAlgn="base" hangingPunct="0">
              <a:lnSpc>
                <a:spcPct val="90000"/>
              </a:lnSpc>
              <a:spcBef>
                <a:spcPct val="0"/>
              </a:spcBef>
              <a:spcAft>
                <a:spcPts val="600"/>
              </a:spcAft>
              <a:defRPr/>
            </a:pPr>
            <a:endParaRPr lang="en-GB" sz="800" u="sng" kern="0" dirty="0">
              <a:solidFill>
                <a:srgbClr val="000000"/>
              </a:solidFill>
              <a:effectLst>
                <a:outerShdw blurRad="38100" dist="38100" dir="2700000" algn="tl">
                  <a:srgbClr val="000000">
                    <a:alpha val="43137"/>
                  </a:srgbClr>
                </a:outerShdw>
              </a:effectLst>
              <a:latin typeface="Arial MT"/>
            </a:endParaRPr>
          </a:p>
          <a:p>
            <a:pPr lvl="0" defTabSz="914400" eaLnBrk="0" fontAlgn="base" hangingPunct="0">
              <a:lnSpc>
                <a:spcPct val="90000"/>
              </a:lnSpc>
              <a:spcBef>
                <a:spcPct val="0"/>
              </a:spcBef>
              <a:spcAft>
                <a:spcPts val="600"/>
              </a:spcAft>
              <a:defRPr/>
            </a:pPr>
            <a:r>
              <a:rPr lang="en-GB" u="sng" kern="0" dirty="0">
                <a:solidFill>
                  <a:srgbClr val="000000"/>
                </a:solidFill>
                <a:effectLst>
                  <a:outerShdw blurRad="38100" dist="38100" dir="2700000" algn="tl">
                    <a:srgbClr val="000000">
                      <a:alpha val="43137"/>
                    </a:srgbClr>
                  </a:outerShdw>
                </a:effectLst>
                <a:latin typeface="Arial MT"/>
              </a:rPr>
              <a:t>Managed</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Require quarterly submission of Management Information</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Carry out contract review meetings with the Contractor at least annually (optional bi-annually)</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Manage and monitor Contractor performance against agreed Key Performance Indicators</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Gather feedback on Contractor performance which will be utilised/addressed in Contractor Review Meetings</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Monitor performance of the Contract</a:t>
            </a:r>
          </a:p>
          <a:p>
            <a:pPr lvl="0" defTabSz="914400" eaLnBrk="0" fontAlgn="base" hangingPunct="0">
              <a:lnSpc>
                <a:spcPct val="90000"/>
              </a:lnSpc>
              <a:spcBef>
                <a:spcPct val="0"/>
              </a:spcBef>
              <a:spcAft>
                <a:spcPts val="600"/>
              </a:spcAft>
              <a:defRPr/>
            </a:pPr>
            <a:endParaRPr lang="en-GB" sz="800" kern="0" dirty="0">
              <a:solidFill>
                <a:srgbClr val="000000"/>
              </a:solidFill>
              <a:latin typeface="Arial MT"/>
            </a:endParaRPr>
          </a:p>
          <a:p>
            <a:pPr lvl="0" defTabSz="914400" eaLnBrk="0" fontAlgn="base" hangingPunct="0">
              <a:lnSpc>
                <a:spcPct val="90000"/>
              </a:lnSpc>
              <a:spcBef>
                <a:spcPct val="0"/>
              </a:spcBef>
              <a:spcAft>
                <a:spcPts val="600"/>
              </a:spcAft>
              <a:defRPr/>
            </a:pPr>
            <a:r>
              <a:rPr lang="en-GB" u="sng" kern="0" dirty="0">
                <a:solidFill>
                  <a:srgbClr val="000000"/>
                </a:solidFill>
                <a:effectLst>
                  <a:outerShdw blurRad="38100" dist="38100" dir="2700000" algn="tl">
                    <a:srgbClr val="000000">
                      <a:alpha val="43137"/>
                    </a:srgbClr>
                  </a:outerShdw>
                </a:effectLst>
                <a:latin typeface="Arial MT"/>
              </a:rPr>
              <a:t>Strategic</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Require quarterly submission of Management Information</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Carry out contract review meetings with the Contractor at least bi-annually (optional quarterly)</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Manage and monitor Contractor performance against agreed Key Performance Indicators</a:t>
            </a:r>
          </a:p>
          <a:p>
            <a:pPr marL="171450" lvl="0" indent="-171450" defTabSz="914400" eaLnBrk="0" fontAlgn="base" hangingPunct="0">
              <a:lnSpc>
                <a:spcPct val="90000"/>
              </a:lnSpc>
              <a:spcBef>
                <a:spcPct val="0"/>
              </a:spcBef>
              <a:buFont typeface="Arial" pitchFamily="34" charset="0"/>
              <a:buChar char="•"/>
              <a:defRPr/>
            </a:pPr>
            <a:r>
              <a:rPr lang="en-GB" sz="1200" kern="0" dirty="0">
                <a:solidFill>
                  <a:srgbClr val="000000"/>
                </a:solidFill>
                <a:latin typeface="Arial MT"/>
              </a:rPr>
              <a:t>Gather 360 degree User Feedback on Contractor/User/Procurement performance which will be</a:t>
            </a:r>
          </a:p>
          <a:p>
            <a:pPr lvl="0" defTabSz="914400" eaLnBrk="0" fontAlgn="base" hangingPunct="0">
              <a:lnSpc>
                <a:spcPct val="90000"/>
              </a:lnSpc>
              <a:spcBef>
                <a:spcPct val="0"/>
              </a:spcBef>
              <a:spcAft>
                <a:spcPts val="400"/>
              </a:spcAft>
              <a:defRPr/>
            </a:pPr>
            <a:r>
              <a:rPr lang="en-GB" sz="1200" kern="0" dirty="0">
                <a:solidFill>
                  <a:srgbClr val="000000"/>
                </a:solidFill>
                <a:latin typeface="Arial MT"/>
              </a:rPr>
              <a:t>     utilised/addressed in Contractor review meetings</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Maintain and manage all risks and opportunities identified for the agreement</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Assess and regularly monitor supplier performance against a balanced scorecard</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Monitor performance of the Agreement</a:t>
            </a:r>
          </a:p>
          <a:p>
            <a:pPr marL="171450" lvl="0" indent="-171450" defTabSz="914400" eaLnBrk="0" fontAlgn="base" hangingPunct="0">
              <a:lnSpc>
                <a:spcPct val="90000"/>
              </a:lnSpc>
              <a:spcBef>
                <a:spcPct val="0"/>
              </a:spcBef>
              <a:spcAft>
                <a:spcPts val="400"/>
              </a:spcAft>
              <a:buFont typeface="Arial" pitchFamily="34" charset="0"/>
              <a:buChar char="•"/>
              <a:defRPr/>
            </a:pPr>
            <a:r>
              <a:rPr lang="en-GB" sz="1200" kern="0" dirty="0">
                <a:solidFill>
                  <a:srgbClr val="000000"/>
                </a:solidFill>
                <a:latin typeface="Arial MT"/>
              </a:rPr>
              <a:t>Monitor the Market in which the Contractor operates.</a:t>
            </a:r>
          </a:p>
        </p:txBody>
      </p:sp>
    </p:spTree>
    <p:extLst>
      <p:ext uri="{BB962C8B-B14F-4D97-AF65-F5344CB8AC3E}">
        <p14:creationId xmlns:p14="http://schemas.microsoft.com/office/powerpoint/2010/main" val="721926657"/>
      </p:ext>
    </p:extLst>
  </p:cSld>
  <p:clrMapOvr>
    <a:masterClrMapping/>
  </p:clrMapOvr>
</p:sld>
</file>

<file path=ppt/theme/theme1.xml><?xml version="1.0" encoding="utf-8"?>
<a:theme xmlns:a="http://schemas.openxmlformats.org/drawingml/2006/main" name="Fr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Divide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GCU Template v8</Template>
  <TotalTime>0</TotalTime>
  <Words>800</Words>
  <Application>Microsoft Office PowerPoint</Application>
  <PresentationFormat>On-screen Show (4:3)</PresentationFormat>
  <Paragraphs>174</Paragraphs>
  <Slides>12</Slides>
  <Notes>0</Notes>
  <HiddenSlides>0</HiddenSlides>
  <MMClips>0</MMClips>
  <ScaleCrop>false</ScaleCrop>
  <HeadingPairs>
    <vt:vector size="10" baseType="variant">
      <vt:variant>
        <vt:lpstr>Fonts Used</vt:lpstr>
      </vt:variant>
      <vt:variant>
        <vt:i4>5</vt:i4>
      </vt:variant>
      <vt:variant>
        <vt:lpstr>Theme</vt:lpstr>
      </vt:variant>
      <vt:variant>
        <vt:i4>3</vt:i4>
      </vt:variant>
      <vt:variant>
        <vt:lpstr>Links</vt:lpstr>
      </vt:variant>
      <vt:variant>
        <vt:i4>1</vt:i4>
      </vt:variant>
      <vt:variant>
        <vt:lpstr>Embedded OLE Servers</vt:lpstr>
      </vt:variant>
      <vt:variant>
        <vt:i4>3</vt:i4>
      </vt:variant>
      <vt:variant>
        <vt:lpstr>Slide Titles</vt:lpstr>
      </vt:variant>
      <vt:variant>
        <vt:i4>12</vt:i4>
      </vt:variant>
    </vt:vector>
  </HeadingPairs>
  <TitlesOfParts>
    <vt:vector size="24" baseType="lpstr">
      <vt:lpstr>Arial</vt:lpstr>
      <vt:lpstr>Arial MT</vt:lpstr>
      <vt:lpstr>Calibri</vt:lpstr>
      <vt:lpstr>Times</vt:lpstr>
      <vt:lpstr>Times New Roman</vt:lpstr>
      <vt:lpstr>Frame</vt:lpstr>
      <vt:lpstr>Section Dividers</vt:lpstr>
      <vt:lpstr>Slides</vt:lpstr>
      <vt:lpstr>\\enterprise.gcal.ac.uk\gcu\staff\csv\FIN\Special\Purchasing\Annual Processes\Policy and Procedure Review\2021 Policy review\Supplier feedback Form.xlsm</vt:lpstr>
      <vt:lpstr>Microsoft Word 97 - 2003 Document</vt:lpstr>
      <vt:lpstr>Microsoft PowerPoint Presentation</vt:lpstr>
      <vt:lpstr>Microsoft Word 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2013-06-18T15:06:41Z</dcterms:created>
  <dcterms:modified xsi:type="dcterms:W3CDTF">2023-05-03T09:48:51Z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Tfs.LastKnownPath">
    <vt:lpwstr>\\enterprise.gcal.ac.uk\gcu\MPR\Common\Marketing\Brand\Powerpoint templates\GCU4x3March2015r6.pptx</vt:lpwstr>
  </property>
</Properties>
</file>